
<file path=[Content_Types].xml><?xml version="1.0" encoding="utf-8"?>
<Types xmlns="http://schemas.openxmlformats.org/package/2006/content-types">
  <Default Extension="png" ContentType="image/png"/>
  <Default Extension="bin" ContentType="application/vnd.openxmlformats-officedocument.oleObject"/>
  <Default Extension="xlsm" ContentType="application/vnd.ms-excel.sheet.macroEnabled.12"/>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2"/>
  </p:notesMasterIdLst>
  <p:handoutMasterIdLst>
    <p:handoutMasterId r:id="rId43"/>
  </p:handoutMasterIdLst>
  <p:sldIdLst>
    <p:sldId id="256" r:id="rId3"/>
    <p:sldId id="257" r:id="rId4"/>
    <p:sldId id="258" r:id="rId5"/>
    <p:sldId id="259" r:id="rId6"/>
    <p:sldId id="331" r:id="rId7"/>
    <p:sldId id="261" r:id="rId8"/>
    <p:sldId id="338" r:id="rId9"/>
    <p:sldId id="361" r:id="rId10"/>
    <p:sldId id="385" r:id="rId11"/>
    <p:sldId id="386" r:id="rId12"/>
    <p:sldId id="362" r:id="rId13"/>
    <p:sldId id="387" r:id="rId14"/>
    <p:sldId id="388" r:id="rId15"/>
    <p:sldId id="363" r:id="rId16"/>
    <p:sldId id="364" r:id="rId17"/>
    <p:sldId id="365" r:id="rId18"/>
    <p:sldId id="366" r:id="rId19"/>
    <p:sldId id="367" r:id="rId20"/>
    <p:sldId id="274" r:id="rId21"/>
    <p:sldId id="368" r:id="rId22"/>
    <p:sldId id="389" r:id="rId23"/>
    <p:sldId id="369" r:id="rId24"/>
    <p:sldId id="370" r:id="rId25"/>
    <p:sldId id="371" r:id="rId26"/>
    <p:sldId id="372" r:id="rId27"/>
    <p:sldId id="373" r:id="rId28"/>
    <p:sldId id="374" r:id="rId29"/>
    <p:sldId id="375" r:id="rId30"/>
    <p:sldId id="376" r:id="rId31"/>
    <p:sldId id="377" r:id="rId32"/>
    <p:sldId id="378" r:id="rId33"/>
    <p:sldId id="380" r:id="rId34"/>
    <p:sldId id="381" r:id="rId35"/>
    <p:sldId id="271" r:id="rId36"/>
    <p:sldId id="390" r:id="rId37"/>
    <p:sldId id="391" r:id="rId38"/>
    <p:sldId id="392" r:id="rId39"/>
    <p:sldId id="393" r:id="rId40"/>
    <p:sldId id="273" r:id="rId41"/>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B1AF"/>
    <a:srgbClr val="E7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151" autoAdjust="0"/>
  </p:normalViewPr>
  <p:slideViewPr>
    <p:cSldViewPr>
      <p:cViewPr varScale="1">
        <p:scale>
          <a:sx n="90" d="100"/>
          <a:sy n="90" d="100"/>
        </p:scale>
        <p:origin x="-13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0621328-23F2-4CE4-B325-D1263FDD8A92}" type="datetimeFigureOut">
              <a:rPr lang="lt-LT" smtClean="0"/>
              <a:pPr/>
              <a:t>2015-06-29</a:t>
            </a:fld>
            <a:endParaRPr lang="lt-LT"/>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08AC992-A9A9-4AD9-985F-F3E6E88250F8}" type="slidenum">
              <a:rPr lang="lt-LT" smtClean="0"/>
              <a:pPr/>
              <a:t>‹#›</a:t>
            </a:fld>
            <a:endParaRPr lang="lt-LT"/>
          </a:p>
        </p:txBody>
      </p:sp>
    </p:spTree>
    <p:extLst>
      <p:ext uri="{BB962C8B-B14F-4D97-AF65-F5344CB8AC3E}">
        <p14:creationId xmlns:p14="http://schemas.microsoft.com/office/powerpoint/2010/main" val="2941661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34A19EA-09A9-4B00-9EE9-8D577F1066EF}" type="datetimeFigureOut">
              <a:rPr lang="lt-LT" smtClean="0"/>
              <a:pPr/>
              <a:t>2015-06-29</a:t>
            </a:fld>
            <a:endParaRPr lang="lt-L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3A35528-C47E-4103-A4F6-2E10E3FE9F71}" type="slidenum">
              <a:rPr lang="lt-LT" smtClean="0"/>
              <a:pPr/>
              <a:t>‹#›</a:t>
            </a:fld>
            <a:endParaRPr lang="lt-LT"/>
          </a:p>
        </p:txBody>
      </p:sp>
    </p:spTree>
    <p:extLst>
      <p:ext uri="{BB962C8B-B14F-4D97-AF65-F5344CB8AC3E}">
        <p14:creationId xmlns:p14="http://schemas.microsoft.com/office/powerpoint/2010/main" val="214397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a:t>
            </a:fld>
            <a:endParaRPr lang="en-AU" dirty="0" smtClean="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fld id="{43A35528-C47E-4103-A4F6-2E10E3FE9F71}" type="slidenum">
              <a:rPr lang="lt-LT" smtClean="0"/>
              <a:pPr/>
              <a:t>4</a:t>
            </a:fld>
            <a:endParaRPr lang="lt-LT"/>
          </a:p>
        </p:txBody>
      </p:sp>
    </p:spTree>
    <p:extLst>
      <p:ext uri="{BB962C8B-B14F-4D97-AF65-F5344CB8AC3E}">
        <p14:creationId xmlns:p14="http://schemas.microsoft.com/office/powerpoint/2010/main" val="3258180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35</a:t>
            </a:fld>
            <a:endParaRPr lang="en-AU" dirty="0" smtClean="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36</a:t>
            </a:fld>
            <a:endParaRPr lang="en-AU" dirty="0" smtClean="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37</a:t>
            </a:fld>
            <a:endParaRPr lang="en-AU" dirty="0" smtClean="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38</a:t>
            </a:fld>
            <a:endParaRPr lang="en-AU" dirty="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E4935CDF-15E6-4F6B-A5D0-02CD53533D3E}"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3071099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D0D681FF-C310-456A-A367-C0F7FB14E230}"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1081588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928C1FEB-2213-4AC8-818C-14EE24F3188D}"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7972526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3" name="Picture 6" descr="C:\Users\Vartotojas\Desktop\Picture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4" descr="C:\Users\PC\Desktop\spinter outline 7px.png"/>
          <p:cNvPicPr>
            <a:picLocks noChangeAspect="1" noChangeArrowheads="1"/>
          </p:cNvPicPr>
          <p:nvPr userDrawn="1"/>
        </p:nvPicPr>
        <p:blipFill>
          <a:blip r:embed="rId3">
            <a:duotone>
              <a:schemeClr val="bg2">
                <a:shade val="45000"/>
                <a:satMod val="135000"/>
              </a:schemeClr>
              <a:prstClr val="white"/>
            </a:duotone>
            <a:extLst/>
          </a:blip>
          <a:srcRect/>
          <a:stretch>
            <a:fillRect/>
          </a:stretch>
        </p:blipFill>
        <p:spPr bwMode="auto">
          <a:xfrm>
            <a:off x="4943822" y="1090037"/>
            <a:ext cx="3292475" cy="4648200"/>
          </a:xfrm>
          <a:prstGeom prst="rect">
            <a:avLst/>
          </a:prstGeom>
          <a:noFill/>
          <a:ln>
            <a:noFill/>
          </a:ln>
          <a:extLst/>
        </p:spPr>
      </p:pic>
      <p:sp>
        <p:nvSpPr>
          <p:cNvPr id="12" name="Title 11"/>
          <p:cNvSpPr>
            <a:spLocks noGrp="1"/>
          </p:cNvSpPr>
          <p:nvPr>
            <p:ph type="title"/>
          </p:nvPr>
        </p:nvSpPr>
        <p:spPr>
          <a:xfrm>
            <a:off x="247463" y="2982089"/>
            <a:ext cx="4464496" cy="864096"/>
          </a:xfrm>
        </p:spPr>
        <p:txBody>
          <a:bodyPr>
            <a:normAutofit/>
          </a:bodyPr>
          <a:lstStyle>
            <a:lvl1pPr>
              <a:defRPr sz="2800"/>
            </a:lvl1pPr>
          </a:lstStyle>
          <a:p>
            <a:r>
              <a:rPr lang="en-US" dirty="0" smtClean="0"/>
              <a:t>Click to edit Master title style</a:t>
            </a:r>
            <a:endParaRPr lang="lt-LT" dirty="0"/>
          </a:p>
        </p:txBody>
      </p:sp>
      <p:sp>
        <p:nvSpPr>
          <p:cNvPr id="5" name="Slide Number Placeholder 5"/>
          <p:cNvSpPr>
            <a:spLocks noGrp="1"/>
          </p:cNvSpPr>
          <p:nvPr>
            <p:ph type="sldNum" sz="quarter" idx="10"/>
          </p:nvPr>
        </p:nvSpPr>
        <p:spPr/>
        <p:txBody>
          <a:bodyPr/>
          <a:lstStyle>
            <a:lvl1pPr>
              <a:defRPr/>
            </a:lvl1pPr>
          </a:lstStyle>
          <a:p>
            <a:pPr>
              <a:defRPr/>
            </a:pPr>
            <a:fld id="{779CE192-D687-4C2E-A587-0069A0FEB33F}" type="slidenum">
              <a:rPr lang="lt-LT"/>
              <a:pPr>
                <a:defRPr/>
              </a:pPr>
              <a:t>‹#›</a:t>
            </a:fld>
            <a:endParaRPr lang="lt-LT"/>
          </a:p>
        </p:txBody>
      </p:sp>
    </p:spTree>
    <p:extLst>
      <p:ext uri="{BB962C8B-B14F-4D97-AF65-F5344CB8AC3E}">
        <p14:creationId xmlns:p14="http://schemas.microsoft.com/office/powerpoint/2010/main" val="1561881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14" descr="C:\Users\PC\Desktop\spinter outline 7px.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250" y="723900"/>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Users\Vartotojas\Desktop\Picture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6575" y="428625"/>
            <a:ext cx="3748088" cy="537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3"/>
          <p:cNvSpPr txBox="1">
            <a:spLocks noChangeArrowheads="1"/>
          </p:cNvSpPr>
          <p:nvPr userDrawn="1"/>
        </p:nvSpPr>
        <p:spPr bwMode="auto">
          <a:xfrm>
            <a:off x="4953000" y="3429000"/>
            <a:ext cx="2819400" cy="276225"/>
          </a:xfrm>
          <a:prstGeom prst="rect">
            <a:avLst/>
          </a:prstGeom>
          <a:noFill/>
          <a:ln>
            <a:noFill/>
          </a:ln>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spcBef>
                <a:spcPct val="0"/>
              </a:spcBef>
              <a:defRPr/>
            </a:pPr>
            <a:r>
              <a:rPr lang="lt-LT" b="1" dirty="0">
                <a:solidFill>
                  <a:srgbClr val="7F7F7F"/>
                </a:solidFill>
                <a:latin typeface="Calibri" pitchFamily="34" charset="0"/>
                <a:cs typeface="Arial" charset="0"/>
              </a:rPr>
              <a:t> </a:t>
            </a:r>
            <a:r>
              <a:rPr lang="lt-LT" b="1" dirty="0" smtClean="0">
                <a:solidFill>
                  <a:srgbClr val="7F7F7F"/>
                </a:solidFill>
                <a:latin typeface="Calibri" pitchFamily="34" charset="0"/>
                <a:cs typeface="Arial" charset="0"/>
              </a:rPr>
              <a:t>customer</a:t>
            </a:r>
            <a:endParaRPr lang="lt-LT" b="1" dirty="0">
              <a:solidFill>
                <a:srgbClr val="7F7F7F"/>
              </a:solidFill>
              <a:latin typeface="Calibri" pitchFamily="34" charset="0"/>
              <a:cs typeface="Arial" charset="0"/>
            </a:endParaRPr>
          </a:p>
        </p:txBody>
      </p:sp>
      <p:pic>
        <p:nvPicPr>
          <p:cNvPr id="7" name="Picture 12" descr="Spinter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148263" y="5073650"/>
            <a:ext cx="194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3"/>
          <p:cNvSpPr txBox="1">
            <a:spLocks noChangeArrowheads="1"/>
          </p:cNvSpPr>
          <p:nvPr userDrawn="1"/>
        </p:nvSpPr>
        <p:spPr bwMode="auto">
          <a:xfrm>
            <a:off x="4932363" y="4797425"/>
            <a:ext cx="2819400" cy="276225"/>
          </a:xfrm>
          <a:prstGeom prst="rect">
            <a:avLst/>
          </a:prstGeom>
          <a:noFill/>
          <a:ln>
            <a:noFill/>
          </a:ln>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spcBef>
                <a:spcPct val="0"/>
              </a:spcBef>
              <a:defRPr/>
            </a:pPr>
            <a:r>
              <a:rPr lang="lt-LT" b="1" dirty="0">
                <a:solidFill>
                  <a:srgbClr val="7F7F7F"/>
                </a:solidFill>
                <a:latin typeface="Calibri" pitchFamily="34" charset="0"/>
                <a:cs typeface="Arial" charset="0"/>
              </a:rPr>
              <a:t> </a:t>
            </a:r>
            <a:r>
              <a:rPr lang="lt-LT" b="1" dirty="0" smtClean="0">
                <a:solidFill>
                  <a:srgbClr val="7F7F7F"/>
                </a:solidFill>
                <a:latin typeface="Calibri" pitchFamily="34" charset="0"/>
                <a:cs typeface="Arial" charset="0"/>
              </a:rPr>
              <a:t>contractor</a:t>
            </a:r>
            <a:endParaRPr lang="lt-LT" b="1" dirty="0">
              <a:solidFill>
                <a:srgbClr val="7F7F7F"/>
              </a:solidFill>
              <a:latin typeface="Calibri" pitchFamily="34" charset="0"/>
              <a:cs typeface="Arial" charset="0"/>
            </a:endParaRPr>
          </a:p>
        </p:txBody>
      </p:sp>
      <p:pic>
        <p:nvPicPr>
          <p:cNvPr id="9" name="Picture 14" descr="ESOMAR"/>
          <p:cNvPicPr>
            <a:picLocks noChangeAspect="1" noChangeArrowheads="1"/>
          </p:cNvPicPr>
          <p:nvPr userDrawn="1"/>
        </p:nvPicPr>
        <p:blipFill>
          <a:blip r:embed="rId5">
            <a:grayscl/>
            <a:extLst>
              <a:ext uri="{28A0092B-C50C-407E-A947-70E740481C1C}">
                <a14:useLocalDpi xmlns:a14="http://schemas.microsoft.com/office/drawing/2010/main" val="0"/>
              </a:ext>
            </a:extLst>
          </a:blip>
          <a:srcRect r="33055"/>
          <a:stretch>
            <a:fillRect/>
          </a:stretch>
        </p:blipFill>
        <p:spPr bwMode="auto">
          <a:xfrm>
            <a:off x="2297113" y="6062663"/>
            <a:ext cx="14033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1" descr="iris"/>
          <p:cNvPicPr>
            <a:picLocks noChangeAspect="1" noChangeArrowheads="1"/>
          </p:cNvPicPr>
          <p:nvPr userDrawn="1"/>
        </p:nvPicPr>
        <p:blipFill>
          <a:blip r:embed="rId6">
            <a:grayscl/>
            <a:extLst>
              <a:ext uri="{28A0092B-C50C-407E-A947-70E740481C1C}">
                <a14:useLocalDpi xmlns:a14="http://schemas.microsoft.com/office/drawing/2010/main" val="0"/>
              </a:ext>
            </a:extLst>
          </a:blip>
          <a:srcRect/>
          <a:stretch>
            <a:fillRect/>
          </a:stretch>
        </p:blipFill>
        <p:spPr bwMode="auto">
          <a:xfrm>
            <a:off x="800100" y="6132513"/>
            <a:ext cx="1270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4283968" y="1628800"/>
            <a:ext cx="4690864" cy="864096"/>
          </a:xfrm>
        </p:spPr>
        <p:txBody>
          <a:bodyPr>
            <a:normAutofit/>
          </a:bodyPr>
          <a:lstStyle>
            <a:lvl1pPr>
              <a:defRPr sz="2800"/>
            </a:lvl1pPr>
          </a:lstStyle>
          <a:p>
            <a:r>
              <a:rPr lang="en-US" dirty="0" smtClean="0"/>
              <a:t>Click to edit Master title style</a:t>
            </a:r>
            <a:endParaRPr lang="lt-LT" dirty="0"/>
          </a:p>
        </p:txBody>
      </p:sp>
      <p:sp>
        <p:nvSpPr>
          <p:cNvPr id="24" name="Text Placeholder 23"/>
          <p:cNvSpPr>
            <a:spLocks noGrp="1"/>
          </p:cNvSpPr>
          <p:nvPr>
            <p:ph type="body" sz="quarter" idx="10"/>
          </p:nvPr>
        </p:nvSpPr>
        <p:spPr>
          <a:xfrm>
            <a:off x="7308304" y="6037478"/>
            <a:ext cx="1224036" cy="311150"/>
          </a:xfrm>
        </p:spPr>
        <p:txBody>
          <a:bodyPr/>
          <a:lstStyle>
            <a:lvl1pPr marL="0" indent="0">
              <a:buNone/>
              <a:defRPr/>
            </a:lvl1pPr>
          </a:lstStyle>
          <a:p>
            <a:pPr lvl="0"/>
            <a:r>
              <a:rPr lang="en-US" dirty="0" smtClean="0"/>
              <a:t>Click</a:t>
            </a:r>
            <a:endParaRPr lang="lt-LT" dirty="0"/>
          </a:p>
        </p:txBody>
      </p:sp>
    </p:spTree>
    <p:extLst>
      <p:ext uri="{BB962C8B-B14F-4D97-AF65-F5344CB8AC3E}">
        <p14:creationId xmlns:p14="http://schemas.microsoft.com/office/powerpoint/2010/main" val="1690806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cdem Layout">
    <p:spTree>
      <p:nvGrpSpPr>
        <p:cNvPr id="1" name=""/>
        <p:cNvGrpSpPr/>
        <p:nvPr/>
      </p:nvGrpSpPr>
      <p:grpSpPr>
        <a:xfrm>
          <a:off x="0" y="0"/>
          <a:ext cx="0" cy="0"/>
          <a:chOff x="0" y="0"/>
          <a:chExt cx="0" cy="0"/>
        </a:xfrm>
      </p:grpSpPr>
      <p:cxnSp>
        <p:nvCxnSpPr>
          <p:cNvPr id="3" name="Straight Connector 2"/>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title"/>
          </p:nvPr>
        </p:nvSpPr>
        <p:spPr>
          <a:xfrm>
            <a:off x="457200" y="9056"/>
            <a:ext cx="8229600" cy="899664"/>
          </a:xfrm>
        </p:spPr>
        <p:txBody>
          <a:bodyPr/>
          <a:lstStyle/>
          <a:p>
            <a:r>
              <a:rPr lang="en-US" dirty="0" smtClean="0"/>
              <a:t>Click to edit Master title style</a:t>
            </a:r>
            <a:endParaRPr lang="lt-LT" dirty="0"/>
          </a:p>
        </p:txBody>
      </p:sp>
      <p:sp>
        <p:nvSpPr>
          <p:cNvPr id="4" name="Slide Number Placeholder 3"/>
          <p:cNvSpPr>
            <a:spLocks noGrp="1"/>
          </p:cNvSpPr>
          <p:nvPr>
            <p:ph type="sldNum" sz="quarter" idx="10"/>
          </p:nvPr>
        </p:nvSpPr>
        <p:spPr/>
        <p:txBody>
          <a:bodyPr/>
          <a:lstStyle>
            <a:lvl1pPr>
              <a:defRPr/>
            </a:lvl1pPr>
          </a:lstStyle>
          <a:p>
            <a:pPr>
              <a:defRPr/>
            </a:pPr>
            <a:fld id="{FAAA8C12-CE41-4352-9EEB-3DBA4CAC2E05}"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683345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14" name="Chart Placeholder 13"/>
          <p:cNvSpPr>
            <a:spLocks noGrp="1"/>
          </p:cNvSpPr>
          <p:nvPr>
            <p:ph type="chart" sz="quarter" idx="13"/>
          </p:nvPr>
        </p:nvSpPr>
        <p:spPr>
          <a:xfrm>
            <a:off x="611188" y="1484313"/>
            <a:ext cx="7993062" cy="4321175"/>
          </a:xfrm>
        </p:spPr>
        <p:txBody>
          <a:bodyPr rtlCol="0">
            <a:normAutofit/>
          </a:bodyPr>
          <a:lstStyle>
            <a:lvl1pPr marL="0" indent="0">
              <a:buNone/>
              <a:defRPr/>
            </a:lvl1pPr>
          </a:lstStyle>
          <a:p>
            <a:pPr lvl="0"/>
            <a:endParaRPr lang="lt-LT" noProof="0" dirty="0"/>
          </a:p>
        </p:txBody>
      </p:sp>
      <p:sp>
        <p:nvSpPr>
          <p:cNvPr id="16" name="Text Placeholder 15"/>
          <p:cNvSpPr>
            <a:spLocks noGrp="1"/>
          </p:cNvSpPr>
          <p:nvPr>
            <p:ph type="body" sz="quarter" idx="14"/>
          </p:nvPr>
        </p:nvSpPr>
        <p:spPr>
          <a:xfrm>
            <a:off x="0" y="908720"/>
            <a:ext cx="9144000" cy="358775"/>
          </a:xfrm>
        </p:spPr>
        <p:txBody>
          <a:bodyPr/>
          <a:lstStyle>
            <a:lvl1pPr marL="0" indent="0">
              <a:buNone/>
              <a:defRPr sz="1200" i="1"/>
            </a:lvl1pPr>
          </a:lstStyle>
          <a:p>
            <a:pPr lvl="0"/>
            <a:r>
              <a:rPr lang="en-US" dirty="0" smtClean="0"/>
              <a:t>Click to edit Master text styles</a:t>
            </a:r>
            <a:endParaRPr lang="lt-LT" dirty="0"/>
          </a:p>
        </p:txBody>
      </p:sp>
      <p:sp>
        <p:nvSpPr>
          <p:cNvPr id="18" name="Text Placeholder 17"/>
          <p:cNvSpPr>
            <a:spLocks noGrp="1"/>
          </p:cNvSpPr>
          <p:nvPr>
            <p:ph type="body" sz="quarter" idx="15"/>
          </p:nvPr>
        </p:nvSpPr>
        <p:spPr>
          <a:xfrm>
            <a:off x="8244409" y="915540"/>
            <a:ext cx="720080" cy="287362"/>
          </a:xfrm>
        </p:spPr>
        <p:txBody>
          <a:bodyPr>
            <a:normAutofit/>
          </a:bodyPr>
          <a:lstStyle>
            <a:lvl1pPr marL="0" indent="0">
              <a:buNone/>
              <a:defRPr sz="1200"/>
            </a:lvl1pPr>
          </a:lstStyle>
          <a:p>
            <a:pPr lvl="0"/>
            <a:r>
              <a:rPr lang="en-US" dirty="0" smtClean="0"/>
              <a:t>Click </a:t>
            </a:r>
            <a:endParaRPr lang="lt-LT" dirty="0"/>
          </a:p>
        </p:txBody>
      </p:sp>
      <p:sp>
        <p:nvSpPr>
          <p:cNvPr id="20" name="Text Placeholder 19"/>
          <p:cNvSpPr>
            <a:spLocks noGrp="1"/>
          </p:cNvSpPr>
          <p:nvPr>
            <p:ph type="body" sz="quarter" idx="16"/>
          </p:nvPr>
        </p:nvSpPr>
        <p:spPr>
          <a:xfrm>
            <a:off x="0" y="5877272"/>
            <a:ext cx="9144000" cy="720080"/>
          </a:xfrm>
        </p:spPr>
        <p:txBody>
          <a:bodyPr>
            <a:normAutofit/>
          </a:bodyPr>
          <a:lstStyle>
            <a:lvl1pPr marL="0" indent="0">
              <a:buNone/>
              <a:defRPr sz="1200"/>
            </a:lvl1pPr>
          </a:lstStyle>
          <a:p>
            <a:pPr lvl="0"/>
            <a:r>
              <a:rPr lang="en-US" dirty="0" smtClean="0"/>
              <a:t>Click to edit Master text styles</a:t>
            </a:r>
            <a:endParaRPr lang="lt-LT" dirty="0"/>
          </a:p>
        </p:txBody>
      </p:sp>
      <p:sp>
        <p:nvSpPr>
          <p:cNvPr id="21" name="Title 20"/>
          <p:cNvSpPr>
            <a:spLocks noGrp="1"/>
          </p:cNvSpPr>
          <p:nvPr>
            <p:ph type="title"/>
          </p:nvPr>
        </p:nvSpPr>
        <p:spPr>
          <a:xfrm>
            <a:off x="457200" y="0"/>
            <a:ext cx="8229600" cy="908720"/>
          </a:xfrm>
        </p:spPr>
        <p:txBody>
          <a:bodyPr/>
          <a:lstStyle/>
          <a:p>
            <a:r>
              <a:rPr lang="en-US" dirty="0" smtClean="0"/>
              <a:t>Click to edit Master title style</a:t>
            </a:r>
            <a:endParaRPr lang="lt-LT" dirty="0"/>
          </a:p>
        </p:txBody>
      </p:sp>
      <p:sp>
        <p:nvSpPr>
          <p:cNvPr id="8" name="Slide Number Placeholder 5"/>
          <p:cNvSpPr>
            <a:spLocks noGrp="1"/>
          </p:cNvSpPr>
          <p:nvPr>
            <p:ph type="sldNum" sz="quarter" idx="17"/>
          </p:nvPr>
        </p:nvSpPr>
        <p:spPr/>
        <p:txBody>
          <a:bodyPr/>
          <a:lstStyle>
            <a:lvl1pPr>
              <a:defRPr/>
            </a:lvl1pPr>
          </a:lstStyle>
          <a:p>
            <a:pPr>
              <a:defRPr/>
            </a:pPr>
            <a:fld id="{401FFFA8-AE06-41F4-9C0E-D551793139E3}"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666588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6" descr="C:\Users\Vartotojas\Desktop\Picture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4" descr="C:\Users\PC\Desktop\spinter outline 7px.png"/>
          <p:cNvPicPr>
            <a:picLocks noChangeAspect="1" noChangeArrowheads="1"/>
          </p:cNvPicPr>
          <p:nvPr userDrawn="1"/>
        </p:nvPicPr>
        <p:blipFill>
          <a:blip r:embed="rId3">
            <a:duotone>
              <a:schemeClr val="bg2">
                <a:shade val="45000"/>
                <a:satMod val="135000"/>
              </a:schemeClr>
              <a:prstClr val="white"/>
            </a:duotone>
            <a:extLst/>
          </a:blip>
          <a:srcRect/>
          <a:stretch>
            <a:fillRect/>
          </a:stretch>
        </p:blipFill>
        <p:spPr bwMode="auto">
          <a:xfrm>
            <a:off x="4943822" y="1090037"/>
            <a:ext cx="3292475" cy="4648200"/>
          </a:xfrm>
          <a:prstGeom prst="rect">
            <a:avLst/>
          </a:prstGeom>
          <a:noFill/>
          <a:ln>
            <a:noFill/>
          </a:ln>
          <a:extLst/>
        </p:spPr>
      </p:pic>
      <p:sp>
        <p:nvSpPr>
          <p:cNvPr id="12" name="Title 11"/>
          <p:cNvSpPr>
            <a:spLocks noGrp="1"/>
          </p:cNvSpPr>
          <p:nvPr>
            <p:ph type="title"/>
          </p:nvPr>
        </p:nvSpPr>
        <p:spPr>
          <a:xfrm>
            <a:off x="247463" y="2982089"/>
            <a:ext cx="4464496" cy="864096"/>
          </a:xfrm>
        </p:spPr>
        <p:txBody>
          <a:bodyPr>
            <a:normAutofit/>
          </a:bodyPr>
          <a:lstStyle>
            <a:lvl1pPr>
              <a:defRPr sz="2800"/>
            </a:lvl1pPr>
          </a:lstStyle>
          <a:p>
            <a:r>
              <a:rPr lang="en-US" dirty="0" smtClean="0"/>
              <a:t>Click to edit Master title style</a:t>
            </a:r>
            <a:endParaRPr lang="lt-LT" dirty="0"/>
          </a:p>
        </p:txBody>
      </p:sp>
      <p:sp>
        <p:nvSpPr>
          <p:cNvPr id="5" name="Slide Number Placeholder 5"/>
          <p:cNvSpPr>
            <a:spLocks noGrp="1"/>
          </p:cNvSpPr>
          <p:nvPr>
            <p:ph type="sldNum" sz="quarter" idx="10"/>
          </p:nvPr>
        </p:nvSpPr>
        <p:spPr/>
        <p:txBody>
          <a:bodyPr/>
          <a:lstStyle>
            <a:lvl1pPr>
              <a:defRPr/>
            </a:lvl1pPr>
          </a:lstStyle>
          <a:p>
            <a:pPr>
              <a:defRPr/>
            </a:pPr>
            <a:fld id="{673E0514-CDCA-4896-9472-75077C860D2B}"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865463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ciu Layout">
    <p:spTree>
      <p:nvGrpSpPr>
        <p:cNvPr id="1" name=""/>
        <p:cNvGrpSpPr/>
        <p:nvPr/>
      </p:nvGrpSpPr>
      <p:grpSpPr>
        <a:xfrm>
          <a:off x="0" y="0"/>
          <a:ext cx="0" cy="0"/>
          <a:chOff x="0" y="0"/>
          <a:chExt cx="0" cy="0"/>
        </a:xfrm>
      </p:grpSpPr>
      <p:pic>
        <p:nvPicPr>
          <p:cNvPr id="2" name="Picture 14" descr="C:\Users\PC\Desktop\spinter outline 7px.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3475" y="1090613"/>
            <a:ext cx="32924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C:\Users\Vartotojas\Desktop\Picture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5"/>
          <p:cNvSpPr>
            <a:spLocks noChangeArrowheads="1"/>
          </p:cNvSpPr>
          <p:nvPr userDrawn="1"/>
        </p:nvSpPr>
        <p:spPr bwMode="auto">
          <a:xfrm>
            <a:off x="1392238" y="3152775"/>
            <a:ext cx="2171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lt-LT" sz="2800" smtClean="0">
                <a:solidFill>
                  <a:srgbClr val="1AB1AF"/>
                </a:solidFill>
              </a:rPr>
              <a:t>Thank you</a:t>
            </a:r>
          </a:p>
        </p:txBody>
      </p:sp>
    </p:spTree>
    <p:extLst>
      <p:ext uri="{BB962C8B-B14F-4D97-AF65-F5344CB8AC3E}">
        <p14:creationId xmlns:p14="http://schemas.microsoft.com/office/powerpoint/2010/main" val="1161114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3" name="Straight Connector 2"/>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4" name="Title 20"/>
          <p:cNvSpPr txBox="1">
            <a:spLocks/>
          </p:cNvSpPr>
          <p:nvPr userDrawn="1"/>
        </p:nvSpPr>
        <p:spPr>
          <a:xfrm>
            <a:off x="452438" y="0"/>
            <a:ext cx="8229600" cy="908050"/>
          </a:xfrm>
          <a:prstGeom prst="rect">
            <a:avLst/>
          </a:prstGeom>
        </p:spPr>
        <p:txBody>
          <a:bodyPr anchor="ctr">
            <a:normAutofit/>
          </a:bodyPr>
          <a:lstStyle>
            <a:lvl1pPr algn="ctr" defTabSz="914400" rtl="0" eaLnBrk="1" latinLnBrk="0" hangingPunct="1">
              <a:spcBef>
                <a:spcPct val="0"/>
              </a:spcBef>
              <a:buNone/>
              <a:defRPr sz="2400" kern="1200">
                <a:solidFill>
                  <a:srgbClr val="1AB1AF"/>
                </a:solidFill>
                <a:latin typeface="+mj-lt"/>
                <a:ea typeface="+mj-ea"/>
                <a:cs typeface="+mj-cs"/>
              </a:defRPr>
            </a:lvl1pPr>
          </a:lstStyle>
          <a:p>
            <a:pPr>
              <a:defRPr/>
            </a:pPr>
            <a:endParaRPr lang="lt-LT" dirty="0"/>
          </a:p>
        </p:txBody>
      </p:sp>
      <p:sp>
        <p:nvSpPr>
          <p:cNvPr id="10" name="Text Placeholder 19"/>
          <p:cNvSpPr>
            <a:spLocks noGrp="1"/>
          </p:cNvSpPr>
          <p:nvPr>
            <p:ph type="body" sz="quarter" idx="16"/>
          </p:nvPr>
        </p:nvSpPr>
        <p:spPr>
          <a:xfrm>
            <a:off x="457200" y="1124744"/>
            <a:ext cx="8229600" cy="5256584"/>
          </a:xfrm>
        </p:spPr>
        <p:txBody>
          <a:bodyPr>
            <a:normAutofit/>
          </a:bodyPr>
          <a:lstStyle>
            <a:lvl1pPr marL="0" indent="0">
              <a:buNone/>
              <a:defRPr sz="1200"/>
            </a:lvl1pPr>
          </a:lstStyle>
          <a:p>
            <a:pPr lvl="0"/>
            <a:r>
              <a:rPr lang="en-US" dirty="0" smtClean="0"/>
              <a:t>Click to edit Master text styles</a:t>
            </a:r>
            <a:endParaRPr lang="lt-LT" dirty="0"/>
          </a:p>
        </p:txBody>
      </p:sp>
      <p:sp>
        <p:nvSpPr>
          <p:cNvPr id="5" name="Slide Number Placeholder 5"/>
          <p:cNvSpPr>
            <a:spLocks noGrp="1"/>
          </p:cNvSpPr>
          <p:nvPr>
            <p:ph type="sldNum" sz="quarter" idx="17"/>
          </p:nvPr>
        </p:nvSpPr>
        <p:spPr>
          <a:xfrm>
            <a:off x="8748713" y="6597650"/>
            <a:ext cx="395287" cy="260350"/>
          </a:xfrm>
        </p:spPr>
        <p:txBody>
          <a:bodyPr/>
          <a:lstStyle>
            <a:lvl1pPr>
              <a:defRPr sz="1200">
                <a:solidFill>
                  <a:schemeClr val="tx1">
                    <a:lumMod val="50000"/>
                    <a:lumOff val="50000"/>
                  </a:schemeClr>
                </a:solidFill>
              </a:defRPr>
            </a:lvl1pPr>
          </a:lstStyle>
          <a:p>
            <a:pPr>
              <a:defRPr/>
            </a:pPr>
            <a:fld id="{0B3FC753-B42F-4B5A-80EC-89D9A12129F1}" type="slidenum">
              <a:rPr lang="lt-LT">
                <a:solidFill>
                  <a:prstClr val="black">
                    <a:lumMod val="50000"/>
                    <a:lumOff val="50000"/>
                  </a:prstClr>
                </a:solidFill>
              </a:rPr>
              <a:pPr>
                <a:defRPr/>
              </a:pPr>
              <a:t>‹#›</a:t>
            </a:fld>
            <a:endParaRPr lang="lt-LT" dirty="0">
              <a:solidFill>
                <a:prstClr val="black">
                  <a:lumMod val="50000"/>
                  <a:lumOff val="50000"/>
                </a:prstClr>
              </a:solidFill>
            </a:endParaRPr>
          </a:p>
        </p:txBody>
      </p:sp>
    </p:spTree>
    <p:extLst>
      <p:ext uri="{BB962C8B-B14F-4D97-AF65-F5344CB8AC3E}">
        <p14:creationId xmlns:p14="http://schemas.microsoft.com/office/powerpoint/2010/main" val="166501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a:xfrm>
            <a:off x="3707904" y="6492875"/>
            <a:ext cx="2133600" cy="365125"/>
          </a:xfrm>
        </p:spPr>
        <p:txBody>
          <a:bodyPr/>
          <a:lstStyle/>
          <a:p>
            <a:fld id="{4FC6682E-3FA0-4B27-9975-EB5BE07131DB}" type="datetime1">
              <a:rPr lang="lt-LT" smtClean="0"/>
              <a:pPr/>
              <a:t>2015-06-29</a:t>
            </a:fld>
            <a:endParaRPr lang="lt-LT"/>
          </a:p>
        </p:txBody>
      </p:sp>
      <p:sp>
        <p:nvSpPr>
          <p:cNvPr id="7"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786264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AE7D9-949F-4196-A6BC-06C3FF3CCA85}"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1973758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F235C73C-7E21-4D50-B0F0-FE00C90F40BA}"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40284911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5FC650AC-27B7-4093-89D4-3F720C68214E}" type="datetime1">
              <a:rPr lang="lt-LT" smtClean="0"/>
              <a:pPr/>
              <a:t>2015-06-29</a:t>
            </a:fld>
            <a:endParaRPr lang="lt-LT"/>
          </a:p>
        </p:txBody>
      </p:sp>
      <p:sp>
        <p:nvSpPr>
          <p:cNvPr id="12" name="Slide Number Placeholder 5"/>
          <p:cNvSpPr>
            <a:spLocks noGrp="1"/>
          </p:cNvSpPr>
          <p:nvPr>
            <p:ph type="sldNum" sz="quarter" idx="12"/>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3442458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76F38E70-26A2-4A63-A69C-D7D7A86EFD55}" type="datetime1">
              <a:rPr lang="lt-LT" smtClean="0"/>
              <a:pPr/>
              <a:t>2015-06-29</a:t>
            </a:fld>
            <a:endParaRPr lang="lt-LT"/>
          </a:p>
        </p:txBody>
      </p:sp>
      <p:sp>
        <p:nvSpPr>
          <p:cNvPr id="8"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9145197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E0427-730C-47AE-AADF-2D85CF4B6A25}" type="datetime1">
              <a:rPr lang="lt-LT" smtClean="0"/>
              <a:pPr/>
              <a:t>2015-06-29</a:t>
            </a:fld>
            <a:endParaRPr lang="lt-LT"/>
          </a:p>
        </p:txBody>
      </p:sp>
      <p:sp>
        <p:nvSpPr>
          <p:cNvPr id="7"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4852779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7FC2D-9633-45F2-B8C5-38479FF7E7F8}"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2843228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B58E6-6B76-4D01-8548-F495F52B470B}"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47552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3923928"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A50A4-1C43-474E-AE7A-9546F5782C81}" type="datetime1">
              <a:rPr lang="lt-LT" smtClean="0"/>
              <a:pPr/>
              <a:t>2015-06-29</a:t>
            </a:fld>
            <a:endParaRPr lang="lt-LT"/>
          </a:p>
        </p:txBody>
      </p:sp>
      <p:sp>
        <p:nvSpPr>
          <p:cNvPr id="8" name="Slide Number Placeholder 5"/>
          <p:cNvSpPr>
            <a:spLocks noGrp="1"/>
          </p:cNvSpPr>
          <p:nvPr>
            <p:ph type="sldNum" sz="quarter" idx="4"/>
          </p:nvPr>
        </p:nvSpPr>
        <p:spPr>
          <a:xfrm>
            <a:off x="8676456" y="6597352"/>
            <a:ext cx="467544"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pic>
        <p:nvPicPr>
          <p:cNvPr id="9" name="Picture 12" descr="Spinter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79512" y="6669360"/>
            <a:ext cx="1152128" cy="13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809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58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lt-LT"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smtClean="0"/>
          </a:p>
        </p:txBody>
      </p:sp>
      <p:sp>
        <p:nvSpPr>
          <p:cNvPr id="6" name="Slide Number Placeholder 5"/>
          <p:cNvSpPr>
            <a:spLocks noGrp="1"/>
          </p:cNvSpPr>
          <p:nvPr>
            <p:ph type="sldNum" sz="quarter" idx="4"/>
          </p:nvPr>
        </p:nvSpPr>
        <p:spPr>
          <a:xfrm>
            <a:off x="8620125" y="6608763"/>
            <a:ext cx="523875" cy="2492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2E23EFE-340A-4369-BA7F-088688BB47B7}" type="slidenum">
              <a:rPr lang="lt-LT">
                <a:solidFill>
                  <a:prstClr val="black">
                    <a:tint val="75000"/>
                  </a:prstClr>
                </a:solidFill>
              </a:rPr>
              <a:pPr>
                <a:defRPr/>
              </a:pPr>
              <a:t>‹#›</a:t>
            </a:fld>
            <a:endParaRPr lang="lt-LT">
              <a:solidFill>
                <a:prstClr val="black">
                  <a:tint val="75000"/>
                </a:prstClr>
              </a:solidFill>
            </a:endParaRPr>
          </a:p>
        </p:txBody>
      </p:sp>
      <p:pic>
        <p:nvPicPr>
          <p:cNvPr id="1029" name="Picture 12" descr="Spinter logo"/>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79388" y="6669088"/>
            <a:ext cx="1152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877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2400" kern="1200">
          <a:solidFill>
            <a:srgbClr val="1AB1AF"/>
          </a:solidFill>
          <a:latin typeface="+mj-lt"/>
          <a:ea typeface="+mj-ea"/>
          <a:cs typeface="+mj-cs"/>
        </a:defRPr>
      </a:lvl1pPr>
      <a:lvl2pPr algn="ctr" rtl="0" eaLnBrk="0" fontAlgn="base" hangingPunct="0">
        <a:spcBef>
          <a:spcPct val="0"/>
        </a:spcBef>
        <a:spcAft>
          <a:spcPct val="0"/>
        </a:spcAft>
        <a:defRPr sz="2400">
          <a:solidFill>
            <a:srgbClr val="1AB1AF"/>
          </a:solidFill>
          <a:latin typeface="Calibri" pitchFamily="34" charset="0"/>
        </a:defRPr>
      </a:lvl2pPr>
      <a:lvl3pPr algn="ctr" rtl="0" eaLnBrk="0" fontAlgn="base" hangingPunct="0">
        <a:spcBef>
          <a:spcPct val="0"/>
        </a:spcBef>
        <a:spcAft>
          <a:spcPct val="0"/>
        </a:spcAft>
        <a:defRPr sz="2400">
          <a:solidFill>
            <a:srgbClr val="1AB1AF"/>
          </a:solidFill>
          <a:latin typeface="Calibri" pitchFamily="34" charset="0"/>
        </a:defRPr>
      </a:lvl3pPr>
      <a:lvl4pPr algn="ctr" rtl="0" eaLnBrk="0" fontAlgn="base" hangingPunct="0">
        <a:spcBef>
          <a:spcPct val="0"/>
        </a:spcBef>
        <a:spcAft>
          <a:spcPct val="0"/>
        </a:spcAft>
        <a:defRPr sz="2400">
          <a:solidFill>
            <a:srgbClr val="1AB1AF"/>
          </a:solidFill>
          <a:latin typeface="Calibri" pitchFamily="34" charset="0"/>
        </a:defRPr>
      </a:lvl4pPr>
      <a:lvl5pPr algn="ctr" rtl="0" eaLnBrk="0" fontAlgn="base" hangingPunct="0">
        <a:spcBef>
          <a:spcPct val="0"/>
        </a:spcBef>
        <a:spcAft>
          <a:spcPct val="0"/>
        </a:spcAft>
        <a:defRPr sz="2400">
          <a:solidFill>
            <a:srgbClr val="1AB1AF"/>
          </a:solidFill>
          <a:latin typeface="Calibri" pitchFamily="34" charset="0"/>
        </a:defRPr>
      </a:lvl5pPr>
      <a:lvl6pPr marL="457200" algn="ctr" rtl="0" fontAlgn="base">
        <a:spcBef>
          <a:spcPct val="0"/>
        </a:spcBef>
        <a:spcAft>
          <a:spcPct val="0"/>
        </a:spcAft>
        <a:defRPr sz="2400">
          <a:solidFill>
            <a:srgbClr val="1AB1AF"/>
          </a:solidFill>
          <a:latin typeface="Calibri" pitchFamily="34" charset="0"/>
        </a:defRPr>
      </a:lvl6pPr>
      <a:lvl7pPr marL="914400" algn="ctr" rtl="0" fontAlgn="base">
        <a:spcBef>
          <a:spcPct val="0"/>
        </a:spcBef>
        <a:spcAft>
          <a:spcPct val="0"/>
        </a:spcAft>
        <a:defRPr sz="2400">
          <a:solidFill>
            <a:srgbClr val="1AB1AF"/>
          </a:solidFill>
          <a:latin typeface="Calibri" pitchFamily="34" charset="0"/>
        </a:defRPr>
      </a:lvl7pPr>
      <a:lvl8pPr marL="1371600" algn="ctr" rtl="0" fontAlgn="base">
        <a:spcBef>
          <a:spcPct val="0"/>
        </a:spcBef>
        <a:spcAft>
          <a:spcPct val="0"/>
        </a:spcAft>
        <a:defRPr sz="2400">
          <a:solidFill>
            <a:srgbClr val="1AB1AF"/>
          </a:solidFill>
          <a:latin typeface="Calibri" pitchFamily="34" charset="0"/>
        </a:defRPr>
      </a:lvl8pPr>
      <a:lvl9pPr marL="1828800" algn="ctr" rtl="0" fontAlgn="base">
        <a:spcBef>
          <a:spcPct val="0"/>
        </a:spcBef>
        <a:spcAft>
          <a:spcPct val="0"/>
        </a:spcAft>
        <a:defRPr sz="2400">
          <a:solidFill>
            <a:srgbClr val="1AB1AF"/>
          </a:solidFill>
          <a:latin typeface="Calibri" pitchFamily="34" charset="0"/>
        </a:defRPr>
      </a:lvl9pPr>
    </p:titleStyle>
    <p:bodyStyle>
      <a:lvl1pPr marL="342900" indent="-342900" algn="l" rtl="0" eaLnBrk="0" fontAlgn="base" hangingPunct="0">
        <a:spcBef>
          <a:spcPct val="20000"/>
        </a:spcBef>
        <a:spcAft>
          <a:spcPct val="0"/>
        </a:spcAft>
        <a:buClr>
          <a:srgbClr val="1AB1AF"/>
        </a:buClr>
        <a:buFont typeface="Wingdings" pitchFamily="2" charset="2"/>
        <a:buChar char="q"/>
        <a:defRPr sz="1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1AB1AF"/>
        </a:buClr>
        <a:buFont typeface="Arial" charset="0"/>
        <a:buChar char="–"/>
        <a:defRPr sz="1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package" Target="../embeddings/Microsoft_Excel_Macro-Enabled_Worksheet3.xlsm"/></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emf"/><Relationship Id="rId4" Type="http://schemas.openxmlformats.org/officeDocument/2006/relationships/package" Target="../embeddings/Microsoft_Excel_Macro-Enabled_Worksheet4.xlsm"/></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6.emf"/><Relationship Id="rId4" Type="http://schemas.openxmlformats.org/officeDocument/2006/relationships/package" Target="../embeddings/Microsoft_Excel_Macro-Enabled_Worksheet5.xlsm"/></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7.emf"/><Relationship Id="rId4" Type="http://schemas.openxmlformats.org/officeDocument/2006/relationships/package" Target="../embeddings/Microsoft_Excel_Macro-Enabled_Worksheet6.xlsm"/></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8.emf"/><Relationship Id="rId4" Type="http://schemas.openxmlformats.org/officeDocument/2006/relationships/package" Target="../embeddings/Microsoft_Excel_Macro-Enabled_Worksheet7.xlsm"/></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9.emf"/><Relationship Id="rId4" Type="http://schemas.openxmlformats.org/officeDocument/2006/relationships/package" Target="../embeddings/Microsoft_Excel_Macro-Enabled_Worksheet8.xlsm"/></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0.emf"/><Relationship Id="rId4" Type="http://schemas.openxmlformats.org/officeDocument/2006/relationships/package" Target="../embeddings/Microsoft_Excel_Macro-Enabled_Worksheet9.xlsm"/></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1.emf"/><Relationship Id="rId4" Type="http://schemas.openxmlformats.org/officeDocument/2006/relationships/package" Target="../embeddings/Microsoft_Excel_Macro-Enabled_Worksheet10.xlsm"/></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2.emf"/><Relationship Id="rId4" Type="http://schemas.openxmlformats.org/officeDocument/2006/relationships/package" Target="../embeddings/Microsoft_Excel_Macro-Enabled_Worksheet11.xlsm"/></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3.emf"/><Relationship Id="rId4" Type="http://schemas.openxmlformats.org/officeDocument/2006/relationships/package" Target="../embeddings/Microsoft_Excel_Macro-Enabled_Worksheet12.xlsm"/></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4.emf"/><Relationship Id="rId4" Type="http://schemas.openxmlformats.org/officeDocument/2006/relationships/package" Target="../embeddings/Microsoft_Excel_Macro-Enabled_Worksheet13.xlsm"/></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25.emf"/><Relationship Id="rId4" Type="http://schemas.openxmlformats.org/officeDocument/2006/relationships/package" Target="../embeddings/Microsoft_Excel_Macro-Enabled_Worksheet14.xlsm"/></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6.emf"/><Relationship Id="rId4" Type="http://schemas.openxmlformats.org/officeDocument/2006/relationships/package" Target="../embeddings/Microsoft_Excel_Macro-Enabled_Worksheet15.xlsm"/></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27.emf"/><Relationship Id="rId4" Type="http://schemas.openxmlformats.org/officeDocument/2006/relationships/package" Target="../embeddings/Microsoft_Excel_Macro-Enabled_Worksheet16.xlsm"/></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8.emf"/><Relationship Id="rId4" Type="http://schemas.openxmlformats.org/officeDocument/2006/relationships/package" Target="../embeddings/Microsoft_Excel_Macro-Enabled_Worksheet17.xlsm"/></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29.emf"/><Relationship Id="rId4" Type="http://schemas.openxmlformats.org/officeDocument/2006/relationships/package" Target="../embeddings/Microsoft_Excel_Macro-Enabled_Worksheet18.xlsm"/></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30.emf"/><Relationship Id="rId4" Type="http://schemas.openxmlformats.org/officeDocument/2006/relationships/package" Target="../embeddings/Microsoft_Excel_Macro-Enabled_Worksheet19.xlsm"/></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31.emf"/><Relationship Id="rId4" Type="http://schemas.openxmlformats.org/officeDocument/2006/relationships/package" Target="../embeddings/Microsoft_Excel_Macro-Enabled_Worksheet20.xlsm"/></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32.emf"/><Relationship Id="rId4" Type="http://schemas.openxmlformats.org/officeDocument/2006/relationships/package" Target="../embeddings/Microsoft_Excel_Macro-Enabled_Worksheet21.xlsm"/></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33.emf"/><Relationship Id="rId4" Type="http://schemas.openxmlformats.org/officeDocument/2006/relationships/package" Target="../embeddings/Microsoft_Excel_Macro-Enabled_Worksheet22.xlsm"/></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image" Target="../media/image34.emf"/><Relationship Id="rId4" Type="http://schemas.openxmlformats.org/officeDocument/2006/relationships/package" Target="../embeddings/Microsoft_Excel_Macro-Enabled_Worksheet23.xlsm"/></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image" Target="../media/image35.emf"/><Relationship Id="rId4" Type="http://schemas.openxmlformats.org/officeDocument/2006/relationships/package" Target="../embeddings/Microsoft_Excel_Macro-Enabled_Worksheet24.xlsm"/></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oleObject" Target="../embeddings/oleObject1.bin"/><Relationship Id="rId7" Type="http://schemas.openxmlformats.org/officeDocument/2006/relationships/oleObject" Target="../embeddings/Microsoft_Excel_97-2003_Worksheet2.xls"/><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emf"/><Relationship Id="rId4" Type="http://schemas.openxmlformats.org/officeDocument/2006/relationships/oleObject" Target="../embeddings/Microsoft_Excel_97-2003_Worksheet1.xls"/></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package" Target="../embeddings/Microsoft_Excel_Macro-Enabled_Worksheet1.xlsm"/></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3.emf"/><Relationship Id="rId4" Type="http://schemas.openxmlformats.org/officeDocument/2006/relationships/package" Target="../embeddings/Microsoft_Excel_Macro-Enabled_Worksheet2.xlsm"/></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C:\Users\PC\Desktop\spinter outline 7p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0" y="724250"/>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Users\Vartotojas\Desktop\Pict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880" y="428817"/>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noChangeArrowheads="1"/>
          </p:cNvPicPr>
          <p:nvPr/>
        </p:nvPicPr>
        <p:blipFill>
          <a:blip r:embed="rId4">
            <a:extLst>
              <a:ext uri="{28A0092B-C50C-407E-A947-70E740481C1C}">
                <a14:useLocalDpi xmlns:a14="http://schemas.microsoft.com/office/drawing/2010/main" val="0"/>
              </a:ext>
            </a:extLst>
          </a:blip>
          <a:srcRect r="2058" b="21495"/>
          <a:stretch>
            <a:fillRect/>
          </a:stretch>
        </p:blipFill>
        <p:spPr bwMode="auto">
          <a:xfrm>
            <a:off x="395536" y="5696300"/>
            <a:ext cx="84629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ESOMAR"/>
          <p:cNvPicPr>
            <a:picLocks noChangeAspect="1" noChangeArrowheads="1"/>
          </p:cNvPicPr>
          <p:nvPr/>
        </p:nvPicPr>
        <p:blipFill>
          <a:blip r:embed="rId5">
            <a:grayscl/>
            <a:extLst>
              <a:ext uri="{28A0092B-C50C-407E-A947-70E740481C1C}">
                <a14:useLocalDpi xmlns:a14="http://schemas.microsoft.com/office/drawing/2010/main" val="0"/>
              </a:ext>
            </a:extLst>
          </a:blip>
          <a:srcRect r="33055"/>
          <a:stretch>
            <a:fillRect/>
          </a:stretch>
        </p:blipFill>
        <p:spPr bwMode="auto">
          <a:xfrm>
            <a:off x="2297113" y="6062663"/>
            <a:ext cx="14033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1" descr="iris"/>
          <p:cNvPicPr>
            <a:picLocks noChangeAspect="1" noChangeArrowheads="1"/>
          </p:cNvPicPr>
          <p:nvPr/>
        </p:nvPicPr>
        <p:blipFill>
          <a:blip r:embed="rId6">
            <a:grayscl/>
            <a:extLst>
              <a:ext uri="{28A0092B-C50C-407E-A947-70E740481C1C}">
                <a14:useLocalDpi xmlns:a14="http://schemas.microsoft.com/office/drawing/2010/main" val="0"/>
              </a:ext>
            </a:extLst>
          </a:blip>
          <a:srcRect/>
          <a:stretch>
            <a:fillRect/>
          </a:stretch>
        </p:blipFill>
        <p:spPr bwMode="auto">
          <a:xfrm>
            <a:off x="800100" y="6132513"/>
            <a:ext cx="1270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p:cNvSpPr>
            <a:spLocks noChangeArrowheads="1"/>
          </p:cNvSpPr>
          <p:nvPr/>
        </p:nvSpPr>
        <p:spPr bwMode="auto">
          <a:xfrm>
            <a:off x="7786710" y="6143644"/>
            <a:ext cx="9717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dirty="0" smtClean="0">
                <a:solidFill>
                  <a:schemeClr val="tx1">
                    <a:lumMod val="50000"/>
                    <a:lumOff val="50000"/>
                  </a:schemeClr>
                </a:solidFill>
                <a:cs typeface="Arial" charset="0"/>
              </a:rPr>
              <a:t>June</a:t>
            </a:r>
            <a:r>
              <a:rPr lang="en-GB" sz="1400" b="0" dirty="0" smtClean="0">
                <a:solidFill>
                  <a:schemeClr val="tx1">
                    <a:lumMod val="50000"/>
                    <a:lumOff val="50000"/>
                  </a:schemeClr>
                </a:solidFill>
                <a:cs typeface="Arial" charset="0"/>
              </a:rPr>
              <a:t>, 2015</a:t>
            </a:r>
            <a:endParaRPr lang="en-GB" sz="1400" b="0" dirty="0">
              <a:solidFill>
                <a:schemeClr val="tx1">
                  <a:lumMod val="50000"/>
                  <a:lumOff val="50000"/>
                </a:schemeClr>
              </a:solidFill>
              <a:cs typeface="Arial" charset="0"/>
            </a:endParaRPr>
          </a:p>
        </p:txBody>
      </p:sp>
      <p:sp>
        <p:nvSpPr>
          <p:cNvPr id="10" name="TextBox 13"/>
          <p:cNvSpPr txBox="1">
            <a:spLocks noChangeArrowheads="1"/>
          </p:cNvSpPr>
          <p:nvPr/>
        </p:nvSpPr>
        <p:spPr bwMode="auto">
          <a:xfrm>
            <a:off x="4953000" y="3429000"/>
            <a:ext cx="281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lgn="l" eaLnBrk="1" hangingPunct="1">
              <a:spcBef>
                <a:spcPct val="0"/>
              </a:spcBef>
            </a:pPr>
            <a:r>
              <a:rPr lang="en-GB" b="1" dirty="0" smtClean="0">
                <a:solidFill>
                  <a:srgbClr val="7F7F7F"/>
                </a:solidFill>
                <a:latin typeface="Calibri" pitchFamily="34" charset="0"/>
                <a:cs typeface="Arial" charset="0"/>
              </a:rPr>
              <a:t> customer</a:t>
            </a:r>
            <a:endParaRPr lang="en-GB" b="1" dirty="0">
              <a:solidFill>
                <a:srgbClr val="7F7F7F"/>
              </a:solidFill>
              <a:latin typeface="Calibri" pitchFamily="34" charset="0"/>
              <a:cs typeface="Arial" charset="0"/>
            </a:endParaRPr>
          </a:p>
        </p:txBody>
      </p:sp>
      <p:pic>
        <p:nvPicPr>
          <p:cNvPr id="12" name="Picture 12" descr="Spinter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48064" y="5073377"/>
            <a:ext cx="194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3"/>
          <p:cNvSpPr txBox="1">
            <a:spLocks noChangeArrowheads="1"/>
          </p:cNvSpPr>
          <p:nvPr/>
        </p:nvSpPr>
        <p:spPr bwMode="auto">
          <a:xfrm>
            <a:off x="4932040" y="4797152"/>
            <a:ext cx="281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lgn="l" eaLnBrk="1" hangingPunct="1">
              <a:spcBef>
                <a:spcPct val="0"/>
              </a:spcBef>
            </a:pPr>
            <a:r>
              <a:rPr lang="en-GB" b="1" dirty="0" smtClean="0">
                <a:solidFill>
                  <a:srgbClr val="7F7F7F"/>
                </a:solidFill>
                <a:latin typeface="Calibri" pitchFamily="34" charset="0"/>
                <a:cs typeface="Arial" charset="0"/>
              </a:rPr>
              <a:t>contractor</a:t>
            </a:r>
            <a:endParaRPr lang="en-GB" b="1" dirty="0">
              <a:solidFill>
                <a:srgbClr val="7F7F7F"/>
              </a:solidFill>
              <a:latin typeface="Calibri" pitchFamily="34" charset="0"/>
              <a:cs typeface="Arial" charset="0"/>
            </a:endParaRPr>
          </a:p>
        </p:txBody>
      </p:sp>
      <p:pic>
        <p:nvPicPr>
          <p:cNvPr id="99330" name="Picture 2" descr="Lietuvos laisvosios rinkos instituta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064" y="3726008"/>
            <a:ext cx="1400184" cy="688616"/>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5"/>
          <p:cNvSpPr>
            <a:spLocks noChangeArrowheads="1"/>
          </p:cNvSpPr>
          <p:nvPr/>
        </p:nvSpPr>
        <p:spPr bwMode="auto">
          <a:xfrm>
            <a:off x="4627017" y="1071546"/>
            <a:ext cx="4231481"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0"/>
              </a:spcBef>
            </a:pPr>
            <a:r>
              <a:rPr kumimoji="1" lang="en-GB" sz="2800" dirty="0" smtClean="0">
                <a:solidFill>
                  <a:schemeClr val="tx1">
                    <a:lumMod val="65000"/>
                    <a:lumOff val="35000"/>
                  </a:schemeClr>
                </a:solidFill>
                <a:cs typeface="Tahoma" pitchFamily="34" charset="0"/>
              </a:rPr>
              <a:t>Resident Opinion Research Regarding Shadow Activities</a:t>
            </a:r>
          </a:p>
          <a:p>
            <a:pPr algn="ctr">
              <a:spcBef>
                <a:spcPct val="0"/>
              </a:spcBef>
            </a:pPr>
            <a:endParaRPr kumimoji="1" lang="en-GB" sz="2800" dirty="0" smtClean="0">
              <a:solidFill>
                <a:schemeClr val="tx1">
                  <a:lumMod val="65000"/>
                  <a:lumOff val="35000"/>
                </a:schemeClr>
              </a:solidFill>
              <a:cs typeface="Tahoma" pitchFamily="34" charset="0"/>
            </a:endParaRPr>
          </a:p>
          <a:p>
            <a:pPr algn="ctr">
              <a:spcBef>
                <a:spcPct val="0"/>
              </a:spcBef>
            </a:pPr>
            <a:r>
              <a:rPr kumimoji="1" lang="en-GB" sz="2400" i="1" dirty="0" smtClean="0">
                <a:solidFill>
                  <a:schemeClr val="tx1">
                    <a:lumMod val="65000"/>
                    <a:lumOff val="35000"/>
                  </a:schemeClr>
                </a:solidFill>
                <a:cs typeface="Tahoma" pitchFamily="34" charset="0"/>
              </a:rPr>
              <a:t>Sweden</a:t>
            </a:r>
            <a:endParaRPr kumimoji="1" lang="en-GB" sz="2800" i="1" dirty="0" smtClean="0">
              <a:solidFill>
                <a:schemeClr val="tx1">
                  <a:lumMod val="65000"/>
                  <a:lumOff val="35000"/>
                </a:schemeClr>
              </a:solidFill>
              <a:cs typeface="Tahoma" pitchFamily="34" charset="0"/>
            </a:endParaRPr>
          </a:p>
        </p:txBody>
      </p:sp>
    </p:spTree>
    <p:extLst>
      <p:ext uri="{BB962C8B-B14F-4D97-AF65-F5344CB8AC3E}">
        <p14:creationId xmlns:p14="http://schemas.microsoft.com/office/powerpoint/2010/main" val="4136158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10</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714441789"/>
              </p:ext>
            </p:extLst>
          </p:nvPr>
        </p:nvGraphicFramePr>
        <p:xfrm>
          <a:off x="71438" y="2197100"/>
          <a:ext cx="8518525" cy="3897313"/>
        </p:xfrm>
        <a:graphic>
          <a:graphicData uri="http://schemas.openxmlformats.org/presentationml/2006/ole">
            <mc:AlternateContent xmlns:mc="http://schemas.openxmlformats.org/markup-compatibility/2006">
              <mc:Choice xmlns:v="urn:schemas-microsoft-com:vml" Requires="v">
                <p:oleObj spid="_x0000_s151577" name="Macro-Enabled Worksheet" r:id="rId4" imgW="7343997" imgH="3362276" progId="Excel.SheetMacroEnabled.12">
                  <p:embed/>
                </p:oleObj>
              </mc:Choice>
              <mc:Fallback>
                <p:oleObj name="Macro-Enabled Worksheet" r:id="rId4" imgW="7343997" imgH="3362276" progId="Excel.SheetMacroEnabled.12">
                  <p:embed/>
                  <p:pic>
                    <p:nvPicPr>
                      <p:cNvPr id="0" name="Picture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8" y="2197100"/>
                        <a:ext cx="8518525" cy="3897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what is the likelihood to be </a:t>
            </a:r>
            <a:r>
              <a:rPr lang="en-GB" sz="1600" b="1" i="1" dirty="0" smtClean="0">
                <a:solidFill>
                  <a:schemeClr val="bg1"/>
                </a:solidFill>
              </a:rPr>
              <a:t>detected purchasing a good or service from an illegal source that is not registered and doesn’t pay taxes?</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p>
          <a:p>
            <a:pPr algn="ctr"/>
            <a:r>
              <a:rPr lang="en-GB" i="1" dirty="0" smtClean="0">
                <a:solidFill>
                  <a:srgbClr val="1AB1AF"/>
                </a:solidFill>
                <a:latin typeface="Calibri" pitchFamily="34" charset="0"/>
              </a:rPr>
              <a:t>Comparison of </a:t>
            </a:r>
            <a:r>
              <a:rPr lang="en-GB" i="1" dirty="0" smtClean="0">
                <a:solidFill>
                  <a:schemeClr val="accent2"/>
                </a:solidFill>
                <a:latin typeface="Calibri" pitchFamily="34" charset="0"/>
              </a:rPr>
              <a:t>respondents who have / have not bought goods or services from the illegal seller</a:t>
            </a:r>
            <a:endParaRPr lang="en-GB" i="1" dirty="0">
              <a:solidFill>
                <a:schemeClr val="accent2"/>
              </a:solidFill>
              <a:latin typeface="Calibri" pitchFamily="34" charset="0"/>
            </a:endParaRPr>
          </a:p>
        </p:txBody>
      </p:sp>
      <p:sp>
        <p:nvSpPr>
          <p:cNvPr id="15"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N=1008</a:t>
            </a:r>
            <a:endParaRPr lang="en-GB" sz="1000" dirty="0">
              <a:latin typeface="+mn-lt"/>
            </a:endParaRPr>
          </a:p>
        </p:txBody>
      </p:sp>
      <p:sp>
        <p:nvSpPr>
          <p:cNvPr id="17" name="Text Box 11"/>
          <p:cNvSpPr txBox="1">
            <a:spLocks noChangeArrowheads="1"/>
          </p:cNvSpPr>
          <p:nvPr/>
        </p:nvSpPr>
        <p:spPr bwMode="auto">
          <a:xfrm>
            <a:off x="8506252" y="4572008"/>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N=116</a:t>
            </a:r>
            <a:endParaRPr lang="en-GB" sz="1000" dirty="0">
              <a:latin typeface="+mn-lt"/>
            </a:endParaRPr>
          </a:p>
        </p:txBody>
      </p:sp>
      <p:sp>
        <p:nvSpPr>
          <p:cNvPr id="18" name="Text Box 11"/>
          <p:cNvSpPr txBox="1">
            <a:spLocks noChangeArrowheads="1"/>
          </p:cNvSpPr>
          <p:nvPr/>
        </p:nvSpPr>
        <p:spPr bwMode="auto">
          <a:xfrm>
            <a:off x="8501122" y="5343019"/>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N=806</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graphicFrame>
        <p:nvGraphicFramePr>
          <p:cNvPr id="3" name="Object 2"/>
          <p:cNvGraphicFramePr>
            <a:graphicFrameLocks/>
          </p:cNvGraphicFramePr>
          <p:nvPr>
            <p:extLst>
              <p:ext uri="{D42A27DB-BD31-4B8C-83A1-F6EECF244321}">
                <p14:modId xmlns:p14="http://schemas.microsoft.com/office/powerpoint/2010/main" val="291155836"/>
              </p:ext>
            </p:extLst>
          </p:nvPr>
        </p:nvGraphicFramePr>
        <p:xfrm>
          <a:off x="158750" y="1989138"/>
          <a:ext cx="8878888" cy="3328987"/>
        </p:xfrm>
        <a:graphic>
          <a:graphicData uri="http://schemas.openxmlformats.org/presentationml/2006/ole">
            <mc:AlternateContent xmlns:mc="http://schemas.openxmlformats.org/markup-compatibility/2006">
              <mc:Choice xmlns:v="urn:schemas-microsoft-com:vml" Requires="v">
                <p:oleObj spid="_x0000_s101413" name="Macro-Enabled Worksheet" r:id="rId4" imgW="8572500" imgH="3209827" progId="Excel.SheetMacroEnabled.12">
                  <p:embed/>
                </p:oleObj>
              </mc:Choice>
              <mc:Fallback>
                <p:oleObj name="Macro-Enabled Worksheet" r:id="rId4" imgW="8572500" imgH="3209827" progId="Excel.SheetMacroEnabled.12">
                  <p:embed/>
                  <p:pic>
                    <p:nvPicPr>
                      <p:cNvPr id="0" name="Picture 3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50" y="1989138"/>
                        <a:ext cx="8878888" cy="3328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11</a:t>
            </a:fld>
            <a:endParaRPr lang="en-GB" dirty="0"/>
          </a:p>
        </p:txBody>
      </p:sp>
      <p:sp>
        <p:nvSpPr>
          <p:cNvPr id="10" name="Text Box 4"/>
          <p:cNvSpPr txBox="1">
            <a:spLocks noChangeArrowheads="1"/>
          </p:cNvSpPr>
          <p:nvPr/>
        </p:nvSpPr>
        <p:spPr bwMode="auto">
          <a:xfrm>
            <a:off x="0" y="947629"/>
            <a:ext cx="85056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a:p>
            <a:r>
              <a:rPr lang="en-GB" sz="1200" b="0" i="1" dirty="0" smtClean="0">
                <a:solidFill>
                  <a:schemeClr val="tx1">
                    <a:lumMod val="65000"/>
                    <a:lumOff val="35000"/>
                  </a:schemeClr>
                </a:solidFill>
                <a:latin typeface="+mj-lt"/>
              </a:rPr>
              <a:t>In your opinion, how severe will the punishment be in such circumstances?</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N=1008</a:t>
            </a:r>
            <a:endParaRPr lang="en-GB" sz="1100" dirty="0">
              <a:latin typeface="+mn-lt"/>
            </a:endParaRPr>
          </a:p>
        </p:txBody>
      </p:sp>
      <p:sp>
        <p:nvSpPr>
          <p:cNvPr id="9"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2" name="Text Box 10"/>
          <p:cNvSpPr txBox="1">
            <a:spLocks noChangeArrowheads="1"/>
          </p:cNvSpPr>
          <p:nvPr/>
        </p:nvSpPr>
        <p:spPr bwMode="auto">
          <a:xfrm>
            <a:off x="0" y="5896293"/>
            <a:ext cx="9144000" cy="461665"/>
          </a:xfrm>
          <a:prstGeom prst="rect">
            <a:avLst/>
          </a:prstGeom>
          <a:noFill/>
          <a:ln w="12700">
            <a:noFill/>
            <a:miter lim="800000"/>
            <a:headEnd/>
            <a:tailEnd/>
          </a:ln>
        </p:spPr>
        <p:txBody>
          <a:bodyPr wrap="square">
            <a:spAutoFit/>
          </a:bodyPr>
          <a:lstStyle/>
          <a:p>
            <a:pPr algn="just"/>
            <a:r>
              <a:rPr lang="en-GB" sz="1200" b="0" dirty="0" smtClean="0">
                <a:latin typeface="+mj-lt"/>
              </a:rPr>
              <a:t>Thinking, that punishment both when working in shadow economy and purchasing in it is very severe / quite severe, was more often mentioned by women, age group 18-25, lowest educated respondents and the ones with lower income.</a:t>
            </a:r>
            <a:endParaRPr lang="en-GB" sz="1200" b="0" dirty="0">
              <a:latin typeface="+mj-lt"/>
            </a:endParaRPr>
          </a:p>
        </p:txBody>
      </p:sp>
    </p:spTree>
    <p:extLst>
      <p:ext uri="{BB962C8B-B14F-4D97-AF65-F5344CB8AC3E}">
        <p14:creationId xmlns:p14="http://schemas.microsoft.com/office/powerpoint/2010/main" val="274353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12</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1603511520"/>
              </p:ext>
            </p:extLst>
          </p:nvPr>
        </p:nvGraphicFramePr>
        <p:xfrm>
          <a:off x="71438" y="2354263"/>
          <a:ext cx="8445500" cy="3530600"/>
        </p:xfrm>
        <a:graphic>
          <a:graphicData uri="http://schemas.openxmlformats.org/presentationml/2006/ole">
            <mc:AlternateContent xmlns:mc="http://schemas.openxmlformats.org/markup-compatibility/2006">
              <mc:Choice xmlns:v="urn:schemas-microsoft-com:vml" Requires="v">
                <p:oleObj spid="_x0000_s152601" name="Macro-Enabled Worksheet" r:id="rId4" imgW="7363047" imgH="3076379" progId="Excel.SheetMacroEnabled.12">
                  <p:embed/>
                </p:oleObj>
              </mc:Choice>
              <mc:Fallback>
                <p:oleObj name="Macro-Enabled Worksheet" r:id="rId4" imgW="7363047" imgH="3076379" progId="Excel.SheetMacroEnabled.12">
                  <p:embed/>
                  <p:pic>
                    <p:nvPicPr>
                      <p:cNvPr id="0" name="Picture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8" y="2354263"/>
                        <a:ext cx="8445500" cy="353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how severe will the punishment: </a:t>
            </a:r>
            <a:r>
              <a:rPr lang="en-GB" sz="1600" b="1" i="1" dirty="0" smtClean="0">
                <a:solidFill>
                  <a:schemeClr val="bg1"/>
                </a:solidFill>
              </a:rPr>
              <a:t>working without a legal job contract or getting at least part of the wage as an „envelope wage“</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p>
          <a:p>
            <a:pPr algn="ctr"/>
            <a:r>
              <a:rPr lang="en-GB" i="1" dirty="0" smtClean="0">
                <a:solidFill>
                  <a:srgbClr val="1AB1AF"/>
                </a:solidFill>
                <a:latin typeface="Calibri" pitchFamily="34" charset="0"/>
              </a:rPr>
              <a:t>Comparison of respondents who have and do not have own experience in the shadow economy</a:t>
            </a:r>
            <a:endParaRPr lang="en-GB" i="1" dirty="0">
              <a:solidFill>
                <a:srgbClr val="1AB1AF"/>
              </a:solidFill>
              <a:latin typeface="Calibri" pitchFamily="34" charset="0"/>
            </a:endParaRPr>
          </a:p>
        </p:txBody>
      </p:sp>
      <p:sp>
        <p:nvSpPr>
          <p:cNvPr id="12" name="Text Box 11"/>
          <p:cNvSpPr txBox="1">
            <a:spLocks noChangeArrowheads="1"/>
          </p:cNvSpPr>
          <p:nvPr/>
        </p:nvSpPr>
        <p:spPr bwMode="auto">
          <a:xfrm>
            <a:off x="7176922" y="6579130"/>
            <a:ext cx="10674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solidFill>
                  <a:schemeClr val="accent4">
                    <a:lumMod val="75000"/>
                  </a:schemeClr>
                </a:solidFill>
                <a:latin typeface="+mn-lt"/>
              </a:rPr>
              <a:t>*small base</a:t>
            </a:r>
            <a:endParaRPr lang="en-GB" sz="1000" dirty="0">
              <a:solidFill>
                <a:schemeClr val="accent4">
                  <a:lumMod val="75000"/>
                </a:schemeClr>
              </a:solidFill>
              <a:latin typeface="+mn-lt"/>
            </a:endParaRPr>
          </a:p>
        </p:txBody>
      </p:sp>
      <p:sp>
        <p:nvSpPr>
          <p:cNvPr id="15" name="Text Box 11"/>
          <p:cNvSpPr txBox="1">
            <a:spLocks noChangeArrowheads="1"/>
          </p:cNvSpPr>
          <p:nvPr/>
        </p:nvSpPr>
        <p:spPr bwMode="auto">
          <a:xfrm>
            <a:off x="8495928" y="3038763"/>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N=1008</a:t>
            </a:r>
            <a:endParaRPr lang="en-GB" sz="1000" dirty="0">
              <a:latin typeface="+mn-lt"/>
            </a:endParaRPr>
          </a:p>
        </p:txBody>
      </p:sp>
      <p:sp>
        <p:nvSpPr>
          <p:cNvPr id="17" name="Text Box 11"/>
          <p:cNvSpPr txBox="1">
            <a:spLocks noChangeArrowheads="1"/>
          </p:cNvSpPr>
          <p:nvPr/>
        </p:nvSpPr>
        <p:spPr bwMode="auto">
          <a:xfrm>
            <a:off x="8506252" y="4509120"/>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solidFill>
                  <a:schemeClr val="accent4">
                    <a:lumMod val="75000"/>
                  </a:schemeClr>
                </a:solidFill>
                <a:latin typeface="+mn-lt"/>
              </a:rPr>
              <a:t>N=32*</a:t>
            </a:r>
            <a:endParaRPr lang="en-GB" sz="1000" dirty="0">
              <a:solidFill>
                <a:schemeClr val="accent4">
                  <a:lumMod val="75000"/>
                </a:schemeClr>
              </a:solidFill>
              <a:latin typeface="+mn-lt"/>
            </a:endParaRPr>
          </a:p>
        </p:txBody>
      </p:sp>
      <p:sp>
        <p:nvSpPr>
          <p:cNvPr id="18" name="Text Box 11"/>
          <p:cNvSpPr txBox="1">
            <a:spLocks noChangeArrowheads="1"/>
          </p:cNvSpPr>
          <p:nvPr/>
        </p:nvSpPr>
        <p:spPr bwMode="auto">
          <a:xfrm>
            <a:off x="8501122" y="5301208"/>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N=944</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13</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3250459259"/>
              </p:ext>
            </p:extLst>
          </p:nvPr>
        </p:nvGraphicFramePr>
        <p:xfrm>
          <a:off x="68263" y="2415505"/>
          <a:ext cx="8524875" cy="3533775"/>
        </p:xfrm>
        <a:graphic>
          <a:graphicData uri="http://schemas.openxmlformats.org/presentationml/2006/ole">
            <mc:AlternateContent xmlns:mc="http://schemas.openxmlformats.org/markup-compatibility/2006">
              <mc:Choice xmlns:v="urn:schemas-microsoft-com:vml" Requires="v">
                <p:oleObj spid="_x0000_s153625" name="Macro-Enabled Worksheet" r:id="rId4" imgW="7172547" imgH="2971653" progId="Excel.SheetMacroEnabled.12">
                  <p:embed/>
                </p:oleObj>
              </mc:Choice>
              <mc:Fallback>
                <p:oleObj name="Macro-Enabled Worksheet" r:id="rId4" imgW="7172547" imgH="2971653" progId="Excel.SheetMacroEnabled.12">
                  <p:embed/>
                  <p:pic>
                    <p:nvPicPr>
                      <p:cNvPr id="0" name="Picture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3" y="2415505"/>
                        <a:ext cx="8524875" cy="3533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how severe will the punishment: </a:t>
            </a:r>
            <a:r>
              <a:rPr lang="en-GB" sz="1600" b="1" i="1" dirty="0" smtClean="0">
                <a:solidFill>
                  <a:schemeClr val="bg1"/>
                </a:solidFill>
              </a:rPr>
              <a:t>purchasing a good or service from an illegal source that is not registered and doesn’t pay taxes?</a:t>
            </a:r>
            <a:endParaRPr lang="en-GB" sz="1600" b="1" i="1" dirty="0">
              <a:solidFill>
                <a:srgbClr val="FF0000"/>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p>
          <a:p>
            <a:pPr algn="ctr"/>
            <a:r>
              <a:rPr lang="en-GB" i="1" dirty="0" smtClean="0">
                <a:solidFill>
                  <a:srgbClr val="1AB1AF"/>
                </a:solidFill>
                <a:latin typeface="Calibri" pitchFamily="34" charset="0"/>
              </a:rPr>
              <a:t>Comparison of </a:t>
            </a:r>
            <a:r>
              <a:rPr lang="en-GB" i="1" dirty="0" smtClean="0">
                <a:solidFill>
                  <a:schemeClr val="accent2"/>
                </a:solidFill>
                <a:latin typeface="Calibri" pitchFamily="34" charset="0"/>
              </a:rPr>
              <a:t>respondents who have / have not bought goods or services from the illegal seller</a:t>
            </a:r>
            <a:endParaRPr lang="en-GB" i="1" dirty="0">
              <a:solidFill>
                <a:schemeClr val="accent2"/>
              </a:solidFill>
              <a:latin typeface="Calibri" pitchFamily="34" charset="0"/>
            </a:endParaRPr>
          </a:p>
        </p:txBody>
      </p:sp>
      <p:sp>
        <p:nvSpPr>
          <p:cNvPr id="15"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N=1008</a:t>
            </a:r>
            <a:endParaRPr lang="en-GB" sz="1000" dirty="0">
              <a:latin typeface="+mn-lt"/>
            </a:endParaRPr>
          </a:p>
        </p:txBody>
      </p:sp>
      <p:sp>
        <p:nvSpPr>
          <p:cNvPr id="14" name="Text Box 11"/>
          <p:cNvSpPr txBox="1">
            <a:spLocks noChangeArrowheads="1"/>
          </p:cNvSpPr>
          <p:nvPr/>
        </p:nvSpPr>
        <p:spPr bwMode="auto">
          <a:xfrm>
            <a:off x="8506252" y="4572008"/>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N=116</a:t>
            </a:r>
            <a:endParaRPr lang="en-GB" sz="1000" dirty="0">
              <a:latin typeface="+mn-lt"/>
            </a:endParaRPr>
          </a:p>
        </p:txBody>
      </p:sp>
      <p:sp>
        <p:nvSpPr>
          <p:cNvPr id="19" name="Text Box 11"/>
          <p:cNvSpPr txBox="1">
            <a:spLocks noChangeArrowheads="1"/>
          </p:cNvSpPr>
          <p:nvPr/>
        </p:nvSpPr>
        <p:spPr bwMode="auto">
          <a:xfrm>
            <a:off x="8501122" y="5343019"/>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N=806</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Justification of engagement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graphicFrame>
        <p:nvGraphicFramePr>
          <p:cNvPr id="3" name="Object 2"/>
          <p:cNvGraphicFramePr>
            <a:graphicFrameLocks/>
          </p:cNvGraphicFramePr>
          <p:nvPr>
            <p:extLst>
              <p:ext uri="{D42A27DB-BD31-4B8C-83A1-F6EECF244321}">
                <p14:modId xmlns:p14="http://schemas.microsoft.com/office/powerpoint/2010/main" val="2531218175"/>
              </p:ext>
            </p:extLst>
          </p:nvPr>
        </p:nvGraphicFramePr>
        <p:xfrm>
          <a:off x="109538" y="1357298"/>
          <a:ext cx="8951912" cy="3833812"/>
        </p:xfrm>
        <a:graphic>
          <a:graphicData uri="http://schemas.openxmlformats.org/presentationml/2006/ole">
            <mc:AlternateContent xmlns:mc="http://schemas.openxmlformats.org/markup-compatibility/2006">
              <mc:Choice xmlns:v="urn:schemas-microsoft-com:vml" Requires="v">
                <p:oleObj spid="_x0000_s102437" name="Macro-Enabled Worksheet" r:id="rId4" imgW="8562992" imgH="3667057" progId="Excel.SheetMacroEnabled.12">
                  <p:embed/>
                </p:oleObj>
              </mc:Choice>
              <mc:Fallback>
                <p:oleObj name="Macro-Enabled Worksheet" r:id="rId4" imgW="8562992" imgH="3667057" progId="Excel.SheetMacroEnabled.12">
                  <p:embed/>
                  <p:pic>
                    <p:nvPicPr>
                      <p:cNvPr id="0" name="Picture 3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538" y="1357298"/>
                        <a:ext cx="8951912" cy="3833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14</a:t>
            </a:fld>
            <a:endParaRPr lang="en-GB" dirty="0"/>
          </a:p>
        </p:txBody>
      </p:sp>
      <p:sp>
        <p:nvSpPr>
          <p:cNvPr id="10" name="Text Box 4"/>
          <p:cNvSpPr txBox="1">
            <a:spLocks noChangeArrowheads="1"/>
          </p:cNvSpPr>
          <p:nvPr/>
        </p:nvSpPr>
        <p:spPr bwMode="auto">
          <a:xfrm>
            <a:off x="0" y="947629"/>
            <a:ext cx="85056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Do you personally justify people engaging in the shadow activities listed below?</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N=1008</a:t>
            </a:r>
            <a:endParaRPr lang="en-GB" sz="1100" dirty="0">
              <a:latin typeface="+mn-lt"/>
            </a:endParaRPr>
          </a:p>
        </p:txBody>
      </p:sp>
      <p:sp>
        <p:nvSpPr>
          <p:cNvPr id="9"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2" name="Text Box 10"/>
          <p:cNvSpPr txBox="1">
            <a:spLocks noChangeArrowheads="1"/>
          </p:cNvSpPr>
          <p:nvPr/>
        </p:nvSpPr>
        <p:spPr bwMode="auto">
          <a:xfrm>
            <a:off x="0" y="5214950"/>
            <a:ext cx="9144000" cy="1384995"/>
          </a:xfrm>
          <a:prstGeom prst="rect">
            <a:avLst/>
          </a:prstGeom>
          <a:noFill/>
          <a:ln w="12700">
            <a:noFill/>
            <a:miter lim="800000"/>
            <a:headEnd/>
            <a:tailEnd/>
          </a:ln>
        </p:spPr>
        <p:txBody>
          <a:bodyPr wrap="square">
            <a:spAutoFit/>
          </a:bodyPr>
          <a:lstStyle/>
          <a:p>
            <a:pPr algn="just"/>
            <a:r>
              <a:rPr lang="en-GB" sz="1200" b="0" dirty="0" smtClean="0">
                <a:latin typeface="+mj-lt"/>
              </a:rPr>
              <a:t>Younger respondents (18-35 y.o.) are more likely to justify all activities mentioned above. Working without a legal job contract when all wage is paid as an „envelope wage“ </a:t>
            </a:r>
            <a:r>
              <a:rPr lang="en-GB" sz="1200" dirty="0" smtClean="0">
                <a:latin typeface="+mj-lt"/>
              </a:rPr>
              <a:t>was</a:t>
            </a:r>
            <a:r>
              <a:rPr lang="en-GB" sz="1200" b="0" dirty="0" smtClean="0">
                <a:latin typeface="+mj-lt"/>
              </a:rPr>
              <a:t> also more often justified by lowest educated group, residents of big cities and the ones with negative opinion regarding country’s government. When part of the wage is paid as an „envelope wage“ – by lowest educated group, lower income respondents and residents of big cities. Purchasing a good or service from a legal shop when you know that the seller is not declaring your payment is more often justified by men, lowest income group and the ones with negative opinion regarding government. Activity to be engaged in smuggling illegal production or sales of cigarettes, alcohol products and fuel is more often justified by men, lowest educated group and residents of big cities.</a:t>
            </a:r>
            <a:endParaRPr lang="en-GB" sz="1200" b="0" dirty="0">
              <a:latin typeface="+mj-lt"/>
            </a:endParaRPr>
          </a:p>
        </p:txBody>
      </p:sp>
    </p:spTree>
    <p:extLst>
      <p:ext uri="{BB962C8B-B14F-4D97-AF65-F5344CB8AC3E}">
        <p14:creationId xmlns:p14="http://schemas.microsoft.com/office/powerpoint/2010/main" val="1614335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515813956"/>
              </p:ext>
            </p:extLst>
          </p:nvPr>
        </p:nvGraphicFramePr>
        <p:xfrm>
          <a:off x="857224" y="1571612"/>
          <a:ext cx="8035925" cy="4079875"/>
        </p:xfrm>
        <a:graphic>
          <a:graphicData uri="http://schemas.openxmlformats.org/presentationml/2006/ole">
            <mc:AlternateContent xmlns:mc="http://schemas.openxmlformats.org/markup-compatibility/2006">
              <mc:Choice xmlns:v="urn:schemas-microsoft-com:vml" Requires="v">
                <p:oleObj spid="_x0000_s103460" name="Macro-Enabled Worksheet" r:id="rId4" imgW="7905750" imgH="4010074" progId="Excel.SheetMacroEnabled.12">
                  <p:embed/>
                </p:oleObj>
              </mc:Choice>
              <mc:Fallback>
                <p:oleObj name="Macro-Enabled Worksheet" r:id="rId4" imgW="7905750" imgH="4010074" progId="Excel.SheetMacroEnabled.12">
                  <p:embed/>
                  <p:pic>
                    <p:nvPicPr>
                      <p:cNvPr id="0" name="Picture 2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7224" y="1571612"/>
                        <a:ext cx="8035925" cy="4079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Reasons for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your opinion, why do people purchase goods or services from illegal providers or legal providers who do not declare their income?</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15</a:t>
            </a:fld>
            <a:endParaRPr lang="en-GB" dirty="0"/>
          </a:p>
        </p:txBody>
      </p:sp>
      <p:sp>
        <p:nvSpPr>
          <p:cNvPr id="20" name="Text Box 11"/>
          <p:cNvSpPr txBox="1">
            <a:spLocks noChangeArrowheads="1"/>
          </p:cNvSpPr>
          <p:nvPr/>
        </p:nvSpPr>
        <p:spPr bwMode="auto">
          <a:xfrm>
            <a:off x="6357950" y="4357694"/>
            <a:ext cx="1843138"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23" name="Text Box 11"/>
          <p:cNvSpPr txBox="1">
            <a:spLocks noChangeArrowheads="1"/>
          </p:cNvSpPr>
          <p:nvPr/>
        </p:nvSpPr>
        <p:spPr bwMode="auto">
          <a:xfrm>
            <a:off x="8495928" y="922868"/>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N=1008</a:t>
            </a:r>
            <a:endParaRPr lang="en-GB" sz="1100" dirty="0">
              <a:latin typeface="+mn-lt"/>
            </a:endParaRPr>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1" name="Text Box 10"/>
          <p:cNvSpPr txBox="1">
            <a:spLocks noChangeArrowheads="1"/>
          </p:cNvSpPr>
          <p:nvPr/>
        </p:nvSpPr>
        <p:spPr bwMode="auto">
          <a:xfrm>
            <a:off x="0" y="5854503"/>
            <a:ext cx="9144000" cy="646331"/>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The reason, that buying goods and services legally is too expensive, was more often indicated by men and the ones with negative attitude towards country’s government. Women, oldest (56 y.o. </a:t>
            </a:r>
            <a:r>
              <a:rPr lang="en-GB" sz="1200" dirty="0" smtClean="0">
                <a:latin typeface="+mj-lt"/>
              </a:rPr>
              <a:t>a</a:t>
            </a:r>
            <a:r>
              <a:rPr lang="en-GB" sz="1200" b="0" dirty="0" smtClean="0">
                <a:latin typeface="+mj-lt"/>
              </a:rPr>
              <a:t>nd more) research participants more often mentioned, that people do not know that providers are illegal or do not declare their income.</a:t>
            </a:r>
            <a:endParaRPr lang="en-GB" sz="1200" b="0" dirty="0">
              <a:latin typeface="+mj-lt"/>
            </a:endParaRPr>
          </a:p>
        </p:txBody>
      </p:sp>
    </p:spTree>
    <p:extLst>
      <p:ext uri="{BB962C8B-B14F-4D97-AF65-F5344CB8AC3E}">
        <p14:creationId xmlns:p14="http://schemas.microsoft.com/office/powerpoint/2010/main" val="2770091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62" name="Object 14"/>
          <p:cNvGraphicFramePr>
            <a:graphicFrameLocks/>
          </p:cNvGraphicFramePr>
          <p:nvPr>
            <p:extLst>
              <p:ext uri="{D42A27DB-BD31-4B8C-83A1-F6EECF244321}">
                <p14:modId xmlns:p14="http://schemas.microsoft.com/office/powerpoint/2010/main" val="3973927885"/>
              </p:ext>
            </p:extLst>
          </p:nvPr>
        </p:nvGraphicFramePr>
        <p:xfrm>
          <a:off x="122238" y="1582738"/>
          <a:ext cx="8915400" cy="4097337"/>
        </p:xfrm>
        <a:graphic>
          <a:graphicData uri="http://schemas.openxmlformats.org/presentationml/2006/ole">
            <mc:AlternateContent xmlns:mc="http://schemas.openxmlformats.org/markup-compatibility/2006">
              <mc:Choice xmlns:v="urn:schemas-microsoft-com:vml" Requires="v">
                <p:oleObj spid="_x0000_s104485" name="Macro-Enabled Worksheet" r:id="rId4" imgW="8525097" imgH="3914628" progId="Excel.SheetMacroEnabled.12">
                  <p:embed/>
                </p:oleObj>
              </mc:Choice>
              <mc:Fallback>
                <p:oleObj name="Macro-Enabled Worksheet" r:id="rId4" imgW="8525097" imgH="3914628" progId="Excel.SheetMacroEnabled.12">
                  <p:embed/>
                  <p:pic>
                    <p:nvPicPr>
                      <p:cNvPr id="0" name="Picture 3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238" y="1582738"/>
                        <a:ext cx="8915400" cy="4097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Reasons for shadow labour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your opinion, what are the main reasons why people work illegally without a legal job contract or receive part of their wage as an “envelope wage”?</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16</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2" name="Text Box 11"/>
          <p:cNvSpPr txBox="1">
            <a:spLocks noChangeArrowheads="1"/>
          </p:cNvSpPr>
          <p:nvPr/>
        </p:nvSpPr>
        <p:spPr bwMode="auto">
          <a:xfrm>
            <a:off x="571472" y="4929198"/>
            <a:ext cx="2000264"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3" name="Text Box 11"/>
          <p:cNvSpPr txBox="1">
            <a:spLocks noChangeArrowheads="1"/>
          </p:cNvSpPr>
          <p:nvPr/>
        </p:nvSpPr>
        <p:spPr bwMode="auto">
          <a:xfrm>
            <a:off x="4500562" y="5643578"/>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N=1008</a:t>
            </a:r>
            <a:endParaRPr lang="en-GB" sz="1100" dirty="0">
              <a:latin typeface="+mn-lt"/>
            </a:endParaRPr>
          </a:p>
        </p:txBody>
      </p:sp>
      <p:sp>
        <p:nvSpPr>
          <p:cNvPr id="14" name="Text Box 11"/>
          <p:cNvSpPr txBox="1">
            <a:spLocks noChangeArrowheads="1"/>
          </p:cNvSpPr>
          <p:nvPr/>
        </p:nvSpPr>
        <p:spPr bwMode="auto">
          <a:xfrm>
            <a:off x="6209944" y="5643578"/>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solidFill>
                  <a:schemeClr val="accent4">
                    <a:lumMod val="75000"/>
                  </a:schemeClr>
                </a:solidFill>
                <a:latin typeface="+mn-lt"/>
              </a:rPr>
              <a:t>N=32*</a:t>
            </a:r>
            <a:endParaRPr lang="en-GB" sz="1100" dirty="0">
              <a:solidFill>
                <a:schemeClr val="accent4">
                  <a:lumMod val="75000"/>
                </a:schemeClr>
              </a:solidFill>
              <a:latin typeface="+mn-lt"/>
            </a:endParaRPr>
          </a:p>
        </p:txBody>
      </p:sp>
      <p:sp>
        <p:nvSpPr>
          <p:cNvPr id="15" name="Text Box 11"/>
          <p:cNvSpPr txBox="1">
            <a:spLocks noChangeArrowheads="1"/>
          </p:cNvSpPr>
          <p:nvPr/>
        </p:nvSpPr>
        <p:spPr bwMode="auto">
          <a:xfrm>
            <a:off x="7781580" y="5643578"/>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N=944</a:t>
            </a:r>
            <a:endParaRPr lang="en-GB" sz="1100" dirty="0">
              <a:latin typeface="+mn-lt"/>
            </a:endParaRPr>
          </a:p>
        </p:txBody>
      </p:sp>
      <p:sp>
        <p:nvSpPr>
          <p:cNvPr id="16" name="TextBox 15"/>
          <p:cNvSpPr txBox="1"/>
          <p:nvPr/>
        </p:nvSpPr>
        <p:spPr>
          <a:xfrm>
            <a:off x="4139952" y="1357298"/>
            <a:ext cx="1357322" cy="276999"/>
          </a:xfrm>
          <a:prstGeom prst="rect">
            <a:avLst/>
          </a:prstGeom>
          <a:noFill/>
        </p:spPr>
        <p:txBody>
          <a:bodyPr wrap="square" rtlCol="0">
            <a:spAutoFit/>
          </a:bodyPr>
          <a:lstStyle/>
          <a:p>
            <a:pPr algn="ctr"/>
            <a:r>
              <a:rPr lang="en-GB" sz="1200" b="1" dirty="0" smtClean="0">
                <a:solidFill>
                  <a:schemeClr val="tx1">
                    <a:lumMod val="65000"/>
                    <a:lumOff val="35000"/>
                  </a:schemeClr>
                </a:solidFill>
              </a:rPr>
              <a:t>All respondents</a:t>
            </a:r>
            <a:endParaRPr lang="en-GB" sz="1200" b="1" dirty="0">
              <a:solidFill>
                <a:schemeClr val="tx1">
                  <a:lumMod val="65000"/>
                  <a:lumOff val="35000"/>
                </a:schemeClr>
              </a:solidFill>
            </a:endParaRPr>
          </a:p>
        </p:txBody>
      </p:sp>
      <p:sp>
        <p:nvSpPr>
          <p:cNvPr id="17" name="TextBox 16"/>
          <p:cNvSpPr txBox="1"/>
          <p:nvPr/>
        </p:nvSpPr>
        <p:spPr>
          <a:xfrm>
            <a:off x="5666370" y="1211033"/>
            <a:ext cx="1785950" cy="461665"/>
          </a:xfrm>
          <a:prstGeom prst="rect">
            <a:avLst/>
          </a:prstGeom>
          <a:noFill/>
        </p:spPr>
        <p:txBody>
          <a:bodyPr wrap="square" rtlCol="0">
            <a:spAutoFit/>
          </a:bodyPr>
          <a:lstStyle/>
          <a:p>
            <a:pPr algn="ctr"/>
            <a:r>
              <a:rPr lang="en-GB" sz="1200" b="1" dirty="0" smtClean="0">
                <a:solidFill>
                  <a:schemeClr val="tx1">
                    <a:lumMod val="65000"/>
                    <a:lumOff val="35000"/>
                  </a:schemeClr>
                </a:solidFill>
              </a:rPr>
              <a:t>Have experience working in the shadow economy</a:t>
            </a:r>
            <a:endParaRPr lang="en-GB" sz="1200" b="1" dirty="0">
              <a:solidFill>
                <a:schemeClr val="tx1">
                  <a:lumMod val="65000"/>
                  <a:lumOff val="35000"/>
                </a:schemeClr>
              </a:solidFill>
            </a:endParaRPr>
          </a:p>
        </p:txBody>
      </p:sp>
      <p:sp>
        <p:nvSpPr>
          <p:cNvPr id="18" name="TextBox 17"/>
          <p:cNvSpPr txBox="1"/>
          <p:nvPr/>
        </p:nvSpPr>
        <p:spPr>
          <a:xfrm>
            <a:off x="7358082" y="1211033"/>
            <a:ext cx="1785918" cy="646331"/>
          </a:xfrm>
          <a:prstGeom prst="rect">
            <a:avLst/>
          </a:prstGeom>
          <a:noFill/>
        </p:spPr>
        <p:txBody>
          <a:bodyPr wrap="square" rtlCol="0">
            <a:spAutoFit/>
          </a:bodyPr>
          <a:lstStyle/>
          <a:p>
            <a:pPr algn="ctr"/>
            <a:r>
              <a:rPr lang="en-GB" sz="1200" b="1" dirty="0" smtClean="0">
                <a:solidFill>
                  <a:schemeClr val="tx1">
                    <a:lumMod val="65000"/>
                    <a:lumOff val="35000"/>
                  </a:schemeClr>
                </a:solidFill>
              </a:rPr>
              <a:t>Have no experience working in the shadow economy</a:t>
            </a:r>
            <a:endParaRPr lang="en-GB" sz="1200" b="1" dirty="0">
              <a:solidFill>
                <a:schemeClr val="tx1">
                  <a:lumMod val="65000"/>
                  <a:lumOff val="35000"/>
                </a:schemeClr>
              </a:solidFill>
            </a:endParaRPr>
          </a:p>
        </p:txBody>
      </p:sp>
      <p:sp>
        <p:nvSpPr>
          <p:cNvPr id="20" name="Text Box 11"/>
          <p:cNvSpPr txBox="1">
            <a:spLocks noChangeArrowheads="1"/>
          </p:cNvSpPr>
          <p:nvPr/>
        </p:nvSpPr>
        <p:spPr bwMode="auto">
          <a:xfrm>
            <a:off x="7176922" y="6579130"/>
            <a:ext cx="10674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solidFill>
                  <a:schemeClr val="accent4">
                    <a:lumMod val="75000"/>
                  </a:schemeClr>
                </a:solidFill>
                <a:latin typeface="+mn-lt"/>
              </a:rPr>
              <a:t>*small base</a:t>
            </a:r>
            <a:endParaRPr lang="en-GB" sz="1000" dirty="0">
              <a:solidFill>
                <a:schemeClr val="accent4">
                  <a:lumMod val="75000"/>
                </a:schemeClr>
              </a:solidFill>
              <a:latin typeface="+mn-lt"/>
            </a:endParaRPr>
          </a:p>
        </p:txBody>
      </p:sp>
      <p:sp>
        <p:nvSpPr>
          <p:cNvPr id="21" name="Text Box 10"/>
          <p:cNvSpPr txBox="1">
            <a:spLocks noChangeArrowheads="1"/>
          </p:cNvSpPr>
          <p:nvPr/>
        </p:nvSpPr>
        <p:spPr bwMode="auto">
          <a:xfrm>
            <a:off x="0" y="5925941"/>
            <a:ext cx="9144000" cy="646331"/>
          </a:xfrm>
          <a:prstGeom prst="rect">
            <a:avLst/>
          </a:prstGeom>
          <a:noFill/>
          <a:ln w="12700">
            <a:noFill/>
            <a:miter lim="800000"/>
            <a:headEnd/>
            <a:tailEnd/>
          </a:ln>
        </p:spPr>
        <p:txBody>
          <a:bodyPr wrap="square">
            <a:spAutoFit/>
          </a:bodyPr>
          <a:lstStyle/>
          <a:p>
            <a:pPr algn="just"/>
            <a:r>
              <a:rPr lang="en-GB" sz="1200" b="0" dirty="0" smtClean="0">
                <a:latin typeface="+mj-lt"/>
              </a:rPr>
              <a:t>The reason for shadow labour, that people receive higher wages from undeclared labour, because taxes on labour are high, was more often mentioned by women, age group 18-35 and full-time workers. Employees insist on paying undeclared wages – by full-time workers. Highest educated group more often indicated, that there is too much bureaucracy and labour regulation is too strict for hiring people legally.</a:t>
            </a:r>
            <a:endParaRPr lang="en-GB" sz="1200" b="0" dirty="0">
              <a:latin typeface="+mj-lt"/>
            </a:endParaRPr>
          </a:p>
        </p:txBody>
      </p:sp>
    </p:spTree>
    <p:extLst>
      <p:ext uri="{BB962C8B-B14F-4D97-AF65-F5344CB8AC3E}">
        <p14:creationId xmlns:p14="http://schemas.microsoft.com/office/powerpoint/2010/main" val="3760538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Satisfaction with country’s government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satisfied with your country’s government are you?</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73448534"/>
              </p:ext>
            </p:extLst>
          </p:nvPr>
        </p:nvGraphicFramePr>
        <p:xfrm>
          <a:off x="200056" y="1636728"/>
          <a:ext cx="8729662" cy="4006850"/>
        </p:xfrm>
        <a:graphic>
          <a:graphicData uri="http://schemas.openxmlformats.org/presentationml/2006/ole">
            <mc:AlternateContent xmlns:mc="http://schemas.openxmlformats.org/markup-compatibility/2006">
              <mc:Choice xmlns:v="urn:schemas-microsoft-com:vml" Requires="v">
                <p:oleObj spid="_x0000_s105507" name="Macro-Enabled Worksheet" r:id="rId4" imgW="8429847" imgH="3867346" progId="Excel.SheetMacroEnabled.12">
                  <p:embed/>
                </p:oleObj>
              </mc:Choice>
              <mc:Fallback>
                <p:oleObj name="Macro-Enabled Worksheet" r:id="rId4" imgW="8429847" imgH="3867346" progId="Excel.SheetMacroEnabled.12">
                  <p:embed/>
                  <p:pic>
                    <p:nvPicPr>
                      <p:cNvPr id="0" name="Picture 2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056" y="1636728"/>
                        <a:ext cx="8729662" cy="4006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N=1008</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17</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879374126"/>
              </p:ext>
            </p:extLst>
          </p:nvPr>
        </p:nvGraphicFramePr>
        <p:xfrm>
          <a:off x="5643570" y="2643182"/>
          <a:ext cx="2448272" cy="304800"/>
        </p:xfrm>
        <a:graphic>
          <a:graphicData uri="http://schemas.openxmlformats.org/drawingml/2006/table">
            <a:tbl>
              <a:tblPr firstRow="1" bandRow="1">
                <a:tableStyleId>{5C22544A-7EE6-4342-B048-85BDC9FD1C3A}</a:tableStyleId>
              </a:tblPr>
              <a:tblGrid>
                <a:gridCol w="1800200"/>
                <a:gridCol w="648072"/>
              </a:tblGrid>
              <a:tr h="144016">
                <a:tc>
                  <a:txBody>
                    <a:bodyPr/>
                    <a:lstStyle/>
                    <a:p>
                      <a:r>
                        <a:rPr lang="en-US" sz="1400" dirty="0" smtClean="0"/>
                        <a:t>Average satisfaction:</a:t>
                      </a:r>
                      <a:endParaRPr lang="lt-LT" sz="1400" dirty="0"/>
                    </a:p>
                  </a:txBody>
                  <a:tcPr/>
                </a:tc>
                <a:tc>
                  <a:txBody>
                    <a:bodyPr/>
                    <a:lstStyle/>
                    <a:p>
                      <a:pPr algn="ctr"/>
                      <a:r>
                        <a:rPr lang="lt-LT" sz="1400" dirty="0" smtClean="0"/>
                        <a:t>5.33</a:t>
                      </a:r>
                      <a:endParaRPr lang="lt-LT" sz="1400" dirty="0"/>
                    </a:p>
                  </a:txBody>
                  <a:tcPr/>
                </a:tc>
              </a:tr>
            </a:tbl>
          </a:graphicData>
        </a:graphic>
      </p:graphicFrame>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3822296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072383"/>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18</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dirty="0" smtClean="0">
                <a:solidFill>
                  <a:schemeClr val="accent2"/>
                </a:solidFill>
              </a:rPr>
              <a:t>Attitude towards shadow activities</a:t>
            </a:r>
          </a:p>
          <a:p>
            <a:pPr>
              <a:defRPr/>
            </a:pPr>
            <a:r>
              <a:rPr lang="en-GB" sz="1800" b="1" dirty="0" smtClean="0">
                <a:solidFill>
                  <a:schemeClr val="accent2"/>
                </a:solidFill>
              </a:rPr>
              <a:t>Experience with unregistered purchases</a:t>
            </a:r>
          </a:p>
          <a:p>
            <a:pPr>
              <a:defRPr/>
            </a:pPr>
            <a:r>
              <a:rPr lang="en-GB" sz="1800" dirty="0" smtClean="0">
                <a:solidFill>
                  <a:schemeClr val="accent2"/>
                </a:solidFill>
              </a:rPr>
              <a:t>Experience with shadow labour market</a:t>
            </a:r>
            <a:endParaRPr lang="en-GB" sz="1800"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3058095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legal sellers without a receipt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completely legal good or service from a legal shop or service provider, but they do not receive a receipt, and the shop does not legally account the revenues.</a:t>
            </a:r>
          </a:p>
          <a:p>
            <a:r>
              <a:rPr lang="en-GB" sz="1200" b="0" i="1" dirty="0" smtClean="0">
                <a:solidFill>
                  <a:schemeClr val="tx1">
                    <a:lumMod val="65000"/>
                    <a:lumOff val="35000"/>
                  </a:schemeClr>
                </a:solidFill>
                <a:latin typeface="+mj-lt"/>
              </a:rPr>
              <a:t>Have you bought any goods or services when you knew about or suspected that the revenues are not legally accounted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N=1008</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19</a:t>
            </a:fld>
            <a:endParaRPr lang="en-GB" dirty="0"/>
          </a:p>
        </p:txBody>
      </p:sp>
      <p:graphicFrame>
        <p:nvGraphicFramePr>
          <p:cNvPr id="5" name="Object 4"/>
          <p:cNvGraphicFramePr>
            <a:graphicFrameLocks/>
          </p:cNvGraphicFramePr>
          <p:nvPr>
            <p:extLst>
              <p:ext uri="{D42A27DB-BD31-4B8C-83A1-F6EECF244321}">
                <p14:modId xmlns:p14="http://schemas.microsoft.com/office/powerpoint/2010/main" val="4210435489"/>
              </p:ext>
            </p:extLst>
          </p:nvPr>
        </p:nvGraphicFramePr>
        <p:xfrm>
          <a:off x="355600" y="1555750"/>
          <a:ext cx="8283575" cy="4108450"/>
        </p:xfrm>
        <a:graphic>
          <a:graphicData uri="http://schemas.openxmlformats.org/presentationml/2006/ole">
            <mc:AlternateContent xmlns:mc="http://schemas.openxmlformats.org/markup-compatibility/2006">
              <mc:Choice xmlns:v="urn:schemas-microsoft-com:vml" Requires="v">
                <p:oleObj spid="_x0000_s11817" name="Macro-Enabled Worksheet" r:id="rId4" imgW="5886416" imgH="2924243" progId="Excel.SheetMacroEnabled.12">
                  <p:embed/>
                </p:oleObj>
              </mc:Choice>
              <mc:Fallback>
                <p:oleObj name="Macro-Enabled Worksheet" r:id="rId4" imgW="5886416" imgH="2924243" progId="Excel.SheetMacroEnabled.12">
                  <p:embed/>
                  <p:pic>
                    <p:nvPicPr>
                      <p:cNvPr id="0" name="Picture 54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600" y="1555750"/>
                        <a:ext cx="8283575" cy="410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0" name="Text Box 10"/>
          <p:cNvSpPr txBox="1">
            <a:spLocks noChangeArrowheads="1"/>
          </p:cNvSpPr>
          <p:nvPr/>
        </p:nvSpPr>
        <p:spPr bwMode="auto">
          <a:xfrm>
            <a:off x="0" y="6072206"/>
            <a:ext cx="9144000" cy="461665"/>
          </a:xfrm>
          <a:prstGeom prst="rect">
            <a:avLst/>
          </a:prstGeom>
          <a:noFill/>
          <a:ln w="12700">
            <a:noFill/>
            <a:miter lim="800000"/>
            <a:headEnd/>
            <a:tailEnd/>
          </a:ln>
        </p:spPr>
        <p:txBody>
          <a:bodyPr wrap="square">
            <a:spAutoFit/>
          </a:bodyPr>
          <a:lstStyle/>
          <a:p>
            <a:pPr algn="just"/>
            <a:r>
              <a:rPr lang="en-GB" sz="1200" b="0" dirty="0" smtClean="0">
                <a:latin typeface="+mj-lt"/>
              </a:rPr>
              <a:t>Experience with purchases from legal sellers without a receipt is more common among men, highest income group, residents of big cities and the ones with negative opinion regarding country’s government.</a:t>
            </a:r>
            <a:endParaRPr lang="en-GB" sz="1200" b="0" dirty="0">
              <a:latin typeface="+mj-lt"/>
            </a:endParaRPr>
          </a:p>
        </p:txBody>
      </p:sp>
    </p:spTree>
    <p:extLst>
      <p:ext uri="{BB962C8B-B14F-4D97-AF65-F5344CB8AC3E}">
        <p14:creationId xmlns:p14="http://schemas.microsoft.com/office/powerpoint/2010/main" val="8038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171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800" dirty="0" smtClean="0">
                <a:solidFill>
                  <a:srgbClr val="1AB1AF"/>
                </a:solidFill>
                <a:latin typeface="Calibri" pitchFamily="34" charset="0"/>
              </a:rPr>
              <a:t>methodology</a:t>
            </a:r>
            <a:endParaRPr lang="en-GB"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en-GB" smtClean="0"/>
              <a:pPr/>
              <a:t>2</a:t>
            </a:fld>
            <a:endParaRPr lang="en-GB"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830528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illegal sellers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good or service from people who are not legally registered and therefore do not pay any taxes at all.</a:t>
            </a:r>
          </a:p>
          <a:p>
            <a:r>
              <a:rPr lang="en-GB" sz="1200" b="0" i="1" dirty="0" smtClean="0">
                <a:solidFill>
                  <a:schemeClr val="tx1">
                    <a:lumMod val="65000"/>
                    <a:lumOff val="35000"/>
                  </a:schemeClr>
                </a:solidFill>
                <a:latin typeface="+mj-lt"/>
              </a:rPr>
              <a:t>Have you bought any goods or services when you knew about or suspected that the seller is illegal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N=1008</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20</a:t>
            </a:fld>
            <a:endParaRPr lang="en-GB" dirty="0"/>
          </a:p>
        </p:txBody>
      </p:sp>
      <p:graphicFrame>
        <p:nvGraphicFramePr>
          <p:cNvPr id="5" name="Object 4"/>
          <p:cNvGraphicFramePr>
            <a:graphicFrameLocks/>
          </p:cNvGraphicFramePr>
          <p:nvPr>
            <p:extLst>
              <p:ext uri="{D42A27DB-BD31-4B8C-83A1-F6EECF244321}">
                <p14:modId xmlns:p14="http://schemas.microsoft.com/office/powerpoint/2010/main" val="24734819"/>
              </p:ext>
            </p:extLst>
          </p:nvPr>
        </p:nvGraphicFramePr>
        <p:xfrm>
          <a:off x="259098" y="1484784"/>
          <a:ext cx="8324850" cy="4087812"/>
        </p:xfrm>
        <a:graphic>
          <a:graphicData uri="http://schemas.openxmlformats.org/presentationml/2006/ole">
            <mc:AlternateContent xmlns:mc="http://schemas.openxmlformats.org/markup-compatibility/2006">
              <mc:Choice xmlns:v="urn:schemas-microsoft-com:vml" Requires="v">
                <p:oleObj spid="_x0000_s106530" name="Macro-Enabled Worksheet" r:id="rId4" imgW="5886450" imgH="2895649" progId="Excel.SheetMacroEnabled.12">
                  <p:embed/>
                </p:oleObj>
              </mc:Choice>
              <mc:Fallback>
                <p:oleObj name="Macro-Enabled Worksheet" r:id="rId4" imgW="5886450" imgH="2895649" progId="Excel.SheetMacroEnabled.12">
                  <p:embed/>
                  <p:pic>
                    <p:nvPicPr>
                      <p:cNvPr id="0"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98" y="1484784"/>
                        <a:ext cx="8324850" cy="4087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1" name="Text Box 10"/>
          <p:cNvSpPr txBox="1">
            <a:spLocks noChangeArrowheads="1"/>
          </p:cNvSpPr>
          <p:nvPr/>
        </p:nvSpPr>
        <p:spPr bwMode="auto">
          <a:xfrm>
            <a:off x="0" y="6072206"/>
            <a:ext cx="9144000" cy="276999"/>
          </a:xfrm>
          <a:prstGeom prst="rect">
            <a:avLst/>
          </a:prstGeom>
          <a:noFill/>
          <a:ln w="12700">
            <a:noFill/>
            <a:miter lim="800000"/>
            <a:headEnd/>
            <a:tailEnd/>
          </a:ln>
        </p:spPr>
        <p:txBody>
          <a:bodyPr wrap="square">
            <a:spAutoFit/>
          </a:bodyPr>
          <a:lstStyle/>
          <a:p>
            <a:pPr algn="just"/>
            <a:r>
              <a:rPr lang="en-GB" sz="1200" b="0" dirty="0" smtClean="0">
                <a:latin typeface="+mj-lt"/>
              </a:rPr>
              <a:t>Experience with purchases from legal sellers without a receipt is more common among men.</a:t>
            </a:r>
            <a:endParaRPr lang="en-GB" sz="1200" b="0" dirty="0">
              <a:latin typeface="+mj-lt"/>
            </a:endParaRPr>
          </a:p>
        </p:txBody>
      </p:sp>
    </p:spTree>
    <p:extLst>
      <p:ext uri="{BB962C8B-B14F-4D97-AF65-F5344CB8AC3E}">
        <p14:creationId xmlns:p14="http://schemas.microsoft.com/office/powerpoint/2010/main" val="4277783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555" name="Object 3"/>
          <p:cNvGraphicFramePr>
            <a:graphicFrameLocks/>
          </p:cNvGraphicFramePr>
          <p:nvPr>
            <p:extLst>
              <p:ext uri="{D42A27DB-BD31-4B8C-83A1-F6EECF244321}">
                <p14:modId xmlns:p14="http://schemas.microsoft.com/office/powerpoint/2010/main" val="3628961220"/>
              </p:ext>
            </p:extLst>
          </p:nvPr>
        </p:nvGraphicFramePr>
        <p:xfrm>
          <a:off x="68263" y="2170113"/>
          <a:ext cx="8389937" cy="3614737"/>
        </p:xfrm>
        <a:graphic>
          <a:graphicData uri="http://schemas.openxmlformats.org/presentationml/2006/ole">
            <mc:AlternateContent xmlns:mc="http://schemas.openxmlformats.org/markup-compatibility/2006">
              <mc:Choice xmlns:v="urn:schemas-microsoft-com:vml" Requires="v">
                <p:oleObj spid="_x0000_s175129" name="Macro-Enabled Worksheet" r:id="rId4" imgW="7324947" imgH="3152824" progId="Excel.SheetMacroEnabled.12">
                  <p:embed/>
                </p:oleObj>
              </mc:Choice>
              <mc:Fallback>
                <p:oleObj name="Macro-Enabled Worksheet" r:id="rId4" imgW="7324947" imgH="3152824" progId="Excel.SheetMacroEnabled.12">
                  <p:embed/>
                  <p:pic>
                    <p:nvPicPr>
                      <p:cNvPr id="0" name="Picture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3" y="2170113"/>
                        <a:ext cx="8389937" cy="3614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71414"/>
            <a:ext cx="9144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illegal sellers (%)</a:t>
            </a:r>
          </a:p>
          <a:p>
            <a:pPr algn="ctr"/>
            <a:r>
              <a:rPr lang="en-GB" i="1" dirty="0" smtClean="0">
                <a:solidFill>
                  <a:srgbClr val="1AB1AF"/>
                </a:solidFill>
                <a:latin typeface="Calibri" pitchFamily="34" charset="0"/>
              </a:rPr>
              <a:t>Comparison of respondents who have and do not have own experience in the shadow economy</a:t>
            </a: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21</a:t>
            </a:fld>
            <a:endParaRPr lang="en-GB" dirty="0"/>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6" name="Text Box 4"/>
          <p:cNvSpPr txBox="1">
            <a:spLocks noChangeArrowheads="1"/>
          </p:cNvSpPr>
          <p:nvPr/>
        </p:nvSpPr>
        <p:spPr bwMode="auto">
          <a:xfrm>
            <a:off x="72008" y="921752"/>
            <a:ext cx="83169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good or service from people who are not legally registered and therefore do not pay any taxes at all.</a:t>
            </a:r>
          </a:p>
          <a:p>
            <a:r>
              <a:rPr lang="en-GB" sz="1400" i="1" dirty="0" smtClean="0">
                <a:solidFill>
                  <a:schemeClr val="tx1">
                    <a:lumMod val="65000"/>
                    <a:lumOff val="35000"/>
                  </a:schemeClr>
                </a:solidFill>
                <a:latin typeface="+mj-lt"/>
              </a:rPr>
              <a:t>Have you bought any goods or services when you knew about or suspected that the seller is illegal in the last 12 months?</a:t>
            </a:r>
            <a:endParaRPr lang="en-GB" sz="1400" i="1" dirty="0">
              <a:solidFill>
                <a:schemeClr val="tx1">
                  <a:lumMod val="65000"/>
                  <a:lumOff val="35000"/>
                </a:schemeClr>
              </a:solidFill>
              <a:latin typeface="+mj-lt"/>
            </a:endParaRPr>
          </a:p>
        </p:txBody>
      </p:sp>
      <p:sp>
        <p:nvSpPr>
          <p:cNvPr id="14" name="Text Box 11"/>
          <p:cNvSpPr txBox="1">
            <a:spLocks noChangeArrowheads="1"/>
          </p:cNvSpPr>
          <p:nvPr/>
        </p:nvSpPr>
        <p:spPr bwMode="auto">
          <a:xfrm>
            <a:off x="7176922" y="6579130"/>
            <a:ext cx="10674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solidFill>
                  <a:schemeClr val="accent4">
                    <a:lumMod val="75000"/>
                  </a:schemeClr>
                </a:solidFill>
                <a:latin typeface="+mn-lt"/>
              </a:rPr>
              <a:t>*small base</a:t>
            </a:r>
            <a:endParaRPr lang="en-GB" sz="1000" dirty="0">
              <a:solidFill>
                <a:schemeClr val="accent4">
                  <a:lumMod val="75000"/>
                </a:schemeClr>
              </a:solidFill>
              <a:latin typeface="+mn-lt"/>
            </a:endParaRPr>
          </a:p>
        </p:txBody>
      </p:sp>
      <p:sp>
        <p:nvSpPr>
          <p:cNvPr id="15" name="Text Box 11"/>
          <p:cNvSpPr txBox="1">
            <a:spLocks noChangeArrowheads="1"/>
          </p:cNvSpPr>
          <p:nvPr/>
        </p:nvSpPr>
        <p:spPr bwMode="auto">
          <a:xfrm>
            <a:off x="8495928" y="3038763"/>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N=1008</a:t>
            </a:r>
            <a:endParaRPr lang="en-GB" sz="1000" dirty="0">
              <a:latin typeface="+mn-lt"/>
            </a:endParaRPr>
          </a:p>
        </p:txBody>
      </p:sp>
      <p:sp>
        <p:nvSpPr>
          <p:cNvPr id="17" name="Text Box 11"/>
          <p:cNvSpPr txBox="1">
            <a:spLocks noChangeArrowheads="1"/>
          </p:cNvSpPr>
          <p:nvPr/>
        </p:nvSpPr>
        <p:spPr bwMode="auto">
          <a:xfrm>
            <a:off x="8506252" y="4478923"/>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solidFill>
                  <a:schemeClr val="accent4">
                    <a:lumMod val="75000"/>
                  </a:schemeClr>
                </a:solidFill>
                <a:latin typeface="+mn-lt"/>
              </a:rPr>
              <a:t>N=32*</a:t>
            </a:r>
            <a:endParaRPr lang="en-GB" sz="1000" dirty="0">
              <a:solidFill>
                <a:schemeClr val="accent4">
                  <a:lumMod val="75000"/>
                </a:schemeClr>
              </a:solidFill>
              <a:latin typeface="+mn-lt"/>
            </a:endParaRPr>
          </a:p>
        </p:txBody>
      </p:sp>
      <p:sp>
        <p:nvSpPr>
          <p:cNvPr id="18" name="Text Box 11"/>
          <p:cNvSpPr txBox="1">
            <a:spLocks noChangeArrowheads="1"/>
          </p:cNvSpPr>
          <p:nvPr/>
        </p:nvSpPr>
        <p:spPr bwMode="auto">
          <a:xfrm>
            <a:off x="8501122" y="5199003"/>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N=944</a:t>
            </a:r>
            <a:endParaRPr lang="en-GB" sz="1000" dirty="0">
              <a:latin typeface="+mn-lt"/>
            </a:endParaRPr>
          </a:p>
        </p:txBody>
      </p:sp>
    </p:spTree>
    <p:extLst>
      <p:ext uri="{BB962C8B-B14F-4D97-AF65-F5344CB8AC3E}">
        <p14:creationId xmlns:p14="http://schemas.microsoft.com/office/powerpoint/2010/main" val="8038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3469053722"/>
              </p:ext>
            </p:extLst>
          </p:nvPr>
        </p:nvGraphicFramePr>
        <p:xfrm>
          <a:off x="501650" y="1412875"/>
          <a:ext cx="8216900" cy="5253038"/>
        </p:xfrm>
        <a:graphic>
          <a:graphicData uri="http://schemas.openxmlformats.org/presentationml/2006/ole">
            <mc:AlternateContent xmlns:mc="http://schemas.openxmlformats.org/markup-compatibility/2006">
              <mc:Choice xmlns:v="urn:schemas-microsoft-com:vml" Requires="v">
                <p:oleObj spid="_x0000_s107555" name="Macro-Enabled Worksheet" r:id="rId4" imgW="7962900" imgH="5095777" progId="Excel.SheetMacroEnabled.12">
                  <p:embed/>
                </p:oleObj>
              </mc:Choice>
              <mc:Fallback>
                <p:oleObj name="Macro-Enabled Worksheet" r:id="rId4" imgW="7962900" imgH="5095777" progId="Excel.SheetMacroEnabled.12">
                  <p:embed/>
                  <p:pic>
                    <p:nvPicPr>
                      <p:cNvPr id="0" name="Picture 28"/>
                      <p:cNvPicPr>
                        <a:picLocks noChangeArrowheads="1"/>
                      </p:cNvPicPr>
                      <p:nvPr/>
                    </p:nvPicPr>
                    <p:blipFill>
                      <a:blip r:embed="rId5"/>
                      <a:srcRect/>
                      <a:stretch>
                        <a:fillRect/>
                      </a:stretch>
                    </p:blipFill>
                    <p:spPr bwMode="auto">
                      <a:xfrm>
                        <a:off x="501650" y="1412875"/>
                        <a:ext cx="8216900" cy="5253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Goods or services bought during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68642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are the types of goods or services that you have bought in any of the aforesaid ways (illegally or when the seller did not account the revenue) during the last 12 months?</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22</a:t>
            </a:fld>
            <a:endParaRPr lang="en-GB" dirty="0"/>
          </a:p>
        </p:txBody>
      </p:sp>
      <p:sp>
        <p:nvSpPr>
          <p:cNvPr id="23" name="Text Box 11"/>
          <p:cNvSpPr txBox="1">
            <a:spLocks noChangeArrowheads="1"/>
          </p:cNvSpPr>
          <p:nvPr/>
        </p:nvSpPr>
        <p:spPr bwMode="auto">
          <a:xfrm>
            <a:off x="7072330" y="922868"/>
            <a:ext cx="207167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N=239*</a:t>
            </a:r>
          </a:p>
          <a:p>
            <a:pPr algn="r">
              <a:spcBef>
                <a:spcPct val="0"/>
              </a:spcBef>
            </a:pPr>
            <a:r>
              <a:rPr lang="en-GB" sz="1100" dirty="0" smtClean="0">
                <a:latin typeface="+mn-lt"/>
              </a:rPr>
              <a:t>*Only respondents who experienced unregistered purchases</a:t>
            </a:r>
            <a:endParaRPr lang="en-GB" sz="1100" dirty="0">
              <a:latin typeface="+mn-lt"/>
            </a:endParaRPr>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1" name="Text Box 11"/>
          <p:cNvSpPr txBox="1">
            <a:spLocks noChangeArrowheads="1"/>
          </p:cNvSpPr>
          <p:nvPr/>
        </p:nvSpPr>
        <p:spPr bwMode="auto">
          <a:xfrm>
            <a:off x="6143636" y="4786322"/>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Tree>
    <p:extLst>
      <p:ext uri="{BB962C8B-B14F-4D97-AF65-F5344CB8AC3E}">
        <p14:creationId xmlns:p14="http://schemas.microsoft.com/office/powerpoint/2010/main" val="911372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Monthly spending on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much money have you spent on these goods or services per month?</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179753737"/>
              </p:ext>
            </p:extLst>
          </p:nvPr>
        </p:nvGraphicFramePr>
        <p:xfrm>
          <a:off x="68263" y="1282715"/>
          <a:ext cx="9007475" cy="4217987"/>
        </p:xfrm>
        <a:graphic>
          <a:graphicData uri="http://schemas.openxmlformats.org/presentationml/2006/ole">
            <mc:AlternateContent xmlns:mc="http://schemas.openxmlformats.org/markup-compatibility/2006">
              <mc:Choice xmlns:v="urn:schemas-microsoft-com:vml" Requires="v">
                <p:oleObj spid="_x0000_s108577" name="Macro-Enabled Worksheet" r:id="rId4" imgW="8734543" imgH="4086157" progId="Excel.SheetMacroEnabled.12">
                  <p:embed/>
                </p:oleObj>
              </mc:Choice>
              <mc:Fallback>
                <p:oleObj name="Macro-Enabled Worksheet" r:id="rId4" imgW="8734543" imgH="4086157" progId="Excel.SheetMacroEnabled.12">
                  <p:embed/>
                  <p:pic>
                    <p:nvPicPr>
                      <p:cNvPr id="0" name="Picture 2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3" y="1282715"/>
                        <a:ext cx="9007475" cy="4217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23</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N=239*</a:t>
            </a:r>
          </a:p>
          <a:p>
            <a:pPr algn="r">
              <a:spcBef>
                <a:spcPct val="0"/>
              </a:spcBef>
            </a:pPr>
            <a:r>
              <a:rPr lang="en-GB" sz="1100" dirty="0" smtClean="0">
                <a:latin typeface="+mn-lt"/>
              </a:rPr>
              <a:t>*Only respondents who experienced unregistered purchases</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2858706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432423"/>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24</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dirty="0" smtClean="0">
                <a:solidFill>
                  <a:schemeClr val="accent2"/>
                </a:solidFill>
              </a:rPr>
              <a:t>Attitude towards shadow activities</a:t>
            </a:r>
          </a:p>
          <a:p>
            <a:pPr>
              <a:defRPr/>
            </a:pPr>
            <a:r>
              <a:rPr lang="en-GB" sz="1800" dirty="0" smtClean="0">
                <a:solidFill>
                  <a:schemeClr val="accent2"/>
                </a:solidFill>
              </a:rPr>
              <a:t>Experience with unregistered purchases</a:t>
            </a:r>
          </a:p>
          <a:p>
            <a:pPr>
              <a:defRPr/>
            </a:pPr>
            <a:r>
              <a:rPr lang="en-GB" sz="1800" b="1" dirty="0" smtClean="0">
                <a:solidFill>
                  <a:schemeClr val="accent2"/>
                </a:solidFill>
              </a:rPr>
              <a:t>Experience with shadow labour market</a:t>
            </a:r>
            <a:endParaRPr lang="en-GB" sz="1800" b="1"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2497096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Having friends or relatives in shadow labour market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 people participate in the shadow labour market. They work without labour contracts or receive part of their wage paid as an “envelope wage”.</a:t>
            </a:r>
          </a:p>
          <a:p>
            <a:r>
              <a:rPr lang="en-GB" sz="1200" b="0" i="1" dirty="0" smtClean="0">
                <a:solidFill>
                  <a:schemeClr val="tx1">
                    <a:lumMod val="65000"/>
                    <a:lumOff val="35000"/>
                  </a:schemeClr>
                </a:solidFill>
                <a:latin typeface="+mj-lt"/>
              </a:rPr>
              <a:t>Have your friends or relatives worked under such conditions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N=1008</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25</a:t>
            </a:fld>
            <a:endParaRPr lang="en-GB" dirty="0"/>
          </a:p>
        </p:txBody>
      </p:sp>
      <p:graphicFrame>
        <p:nvGraphicFramePr>
          <p:cNvPr id="5" name="Object 4"/>
          <p:cNvGraphicFramePr>
            <a:graphicFrameLocks/>
          </p:cNvGraphicFramePr>
          <p:nvPr>
            <p:extLst>
              <p:ext uri="{D42A27DB-BD31-4B8C-83A1-F6EECF244321}">
                <p14:modId xmlns:p14="http://schemas.microsoft.com/office/powerpoint/2010/main" val="191732049"/>
              </p:ext>
            </p:extLst>
          </p:nvPr>
        </p:nvGraphicFramePr>
        <p:xfrm>
          <a:off x="414026" y="1700808"/>
          <a:ext cx="8324850" cy="3859213"/>
        </p:xfrm>
        <a:graphic>
          <a:graphicData uri="http://schemas.openxmlformats.org/presentationml/2006/ole">
            <mc:AlternateContent xmlns:mc="http://schemas.openxmlformats.org/markup-compatibility/2006">
              <mc:Choice xmlns:v="urn:schemas-microsoft-com:vml" Requires="v">
                <p:oleObj spid="_x0000_s109600" name="Macro-Enabled Worksheet" r:id="rId4" imgW="5886450" imgH="2733479" progId="Excel.SheetMacroEnabled.12">
                  <p:embed/>
                </p:oleObj>
              </mc:Choice>
              <mc:Fallback>
                <p:oleObj name="Macro-Enabled Worksheet" r:id="rId4" imgW="5886450" imgH="2733479" progId="Excel.SheetMacroEnabled.12">
                  <p:embed/>
                  <p:pic>
                    <p:nvPicPr>
                      <p:cNvPr id="0" name="Picture 2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026" y="1700808"/>
                        <a:ext cx="8324850" cy="3859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Isosceles Triangle 2"/>
          <p:cNvSpPr/>
          <p:nvPr/>
        </p:nvSpPr>
        <p:spPr>
          <a:xfrm rot="5400000">
            <a:off x="5040052" y="1952836"/>
            <a:ext cx="576064" cy="2160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3825633750"/>
              </p:ext>
            </p:extLst>
          </p:nvPr>
        </p:nvGraphicFramePr>
        <p:xfrm>
          <a:off x="5508104" y="1900064"/>
          <a:ext cx="2448272" cy="304800"/>
        </p:xfrm>
        <a:graphic>
          <a:graphicData uri="http://schemas.openxmlformats.org/drawingml/2006/table">
            <a:tbl>
              <a:tblPr firstRow="1" bandRow="1">
                <a:tableStyleId>{5C22544A-7EE6-4342-B048-85BDC9FD1C3A}</a:tableStyleId>
              </a:tblPr>
              <a:tblGrid>
                <a:gridCol w="1640307"/>
                <a:gridCol w="807965"/>
              </a:tblGrid>
              <a:tr h="144016">
                <a:tc>
                  <a:txBody>
                    <a:bodyPr/>
                    <a:lstStyle/>
                    <a:p>
                      <a:r>
                        <a:rPr lang="en-US" sz="1400" dirty="0" smtClean="0"/>
                        <a:t>Average number:</a:t>
                      </a:r>
                      <a:endParaRPr lang="lt-LT" sz="1400" dirty="0"/>
                    </a:p>
                  </a:txBody>
                  <a:tcPr/>
                </a:tc>
                <a:tc>
                  <a:txBody>
                    <a:bodyPr/>
                    <a:lstStyle/>
                    <a:p>
                      <a:pPr algn="ctr"/>
                      <a:r>
                        <a:rPr lang="lt-LT" sz="1400" dirty="0" smtClean="0"/>
                        <a:t>3.2</a:t>
                      </a:r>
                      <a:endParaRPr lang="lt-LT" sz="1400" dirty="0"/>
                    </a:p>
                  </a:txBody>
                  <a:tcPr/>
                </a:tc>
              </a:tr>
            </a:tbl>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2" name="Text Box 10"/>
          <p:cNvSpPr txBox="1">
            <a:spLocks noChangeArrowheads="1"/>
          </p:cNvSpPr>
          <p:nvPr/>
        </p:nvSpPr>
        <p:spPr bwMode="auto">
          <a:xfrm>
            <a:off x="0" y="6110607"/>
            <a:ext cx="9144000" cy="276999"/>
          </a:xfrm>
          <a:prstGeom prst="rect">
            <a:avLst/>
          </a:prstGeom>
          <a:noFill/>
          <a:ln w="12700">
            <a:noFill/>
            <a:miter lim="800000"/>
            <a:headEnd/>
            <a:tailEnd/>
          </a:ln>
        </p:spPr>
        <p:txBody>
          <a:bodyPr wrap="square">
            <a:spAutoFit/>
          </a:bodyPr>
          <a:lstStyle/>
          <a:p>
            <a:pPr algn="just"/>
            <a:r>
              <a:rPr lang="en-GB" sz="1200" b="0" dirty="0" smtClean="0">
                <a:latin typeface="+mj-lt"/>
              </a:rPr>
              <a:t>Friends or relatives in shadow labour market more often mentioned having age group 18-25.</a:t>
            </a:r>
            <a:endParaRPr lang="en-GB" sz="1200" b="0" dirty="0">
              <a:latin typeface="+mj-lt"/>
            </a:endParaRPr>
          </a:p>
        </p:txBody>
      </p:sp>
    </p:spTree>
    <p:extLst>
      <p:ext uri="{BB962C8B-B14F-4D97-AF65-F5344CB8AC3E}">
        <p14:creationId xmlns:p14="http://schemas.microsoft.com/office/powerpoint/2010/main" val="1024232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3379536817"/>
              </p:ext>
            </p:extLst>
          </p:nvPr>
        </p:nvGraphicFramePr>
        <p:xfrm>
          <a:off x="893793" y="1635141"/>
          <a:ext cx="8035925" cy="4079875"/>
        </p:xfrm>
        <a:graphic>
          <a:graphicData uri="http://schemas.openxmlformats.org/presentationml/2006/ole">
            <mc:AlternateContent xmlns:mc="http://schemas.openxmlformats.org/markup-compatibility/2006">
              <mc:Choice xmlns:v="urn:schemas-microsoft-com:vml" Requires="v">
                <p:oleObj spid="_x0000_s110623" name="Macro-Enabled Worksheet" r:id="rId4" imgW="7905750" imgH="4010074" progId="Excel.SheetMacroEnabled.12">
                  <p:embed/>
                </p:oleObj>
              </mc:Choice>
              <mc:Fallback>
                <p:oleObj name="Macro-Enabled Worksheet" r:id="rId4" imgW="7905750" imgH="4010074" progId="Excel.SheetMacroEnabled.12">
                  <p:embed/>
                  <p:pic>
                    <p:nvPicPr>
                      <p:cNvPr id="0" name="Picture 2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93" y="1635141"/>
                        <a:ext cx="8035925" cy="4079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Type of friends’ or relatives’ shadow employment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kind of shadow employment do you think they have had?</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26</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N=80*</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2" name="Text Box 11"/>
          <p:cNvSpPr txBox="1">
            <a:spLocks noChangeArrowheads="1"/>
          </p:cNvSpPr>
          <p:nvPr/>
        </p:nvSpPr>
        <p:spPr bwMode="auto">
          <a:xfrm>
            <a:off x="7072330" y="4886684"/>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Tree>
    <p:extLst>
      <p:ext uri="{BB962C8B-B14F-4D97-AF65-F5344CB8AC3E}">
        <p14:creationId xmlns:p14="http://schemas.microsoft.com/office/powerpoint/2010/main" val="2225138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3090233197"/>
              </p:ext>
            </p:extLst>
          </p:nvPr>
        </p:nvGraphicFramePr>
        <p:xfrm>
          <a:off x="679479" y="1643050"/>
          <a:ext cx="8035925" cy="4457700"/>
        </p:xfrm>
        <a:graphic>
          <a:graphicData uri="http://schemas.openxmlformats.org/presentationml/2006/ole">
            <mc:AlternateContent xmlns:mc="http://schemas.openxmlformats.org/markup-compatibility/2006">
              <mc:Choice xmlns:v="urn:schemas-microsoft-com:vml" Requires="v">
                <p:oleObj spid="_x0000_s111647" name="Macro-Enabled Worksheet" r:id="rId4" imgW="7905750" imgH="4381696" progId="Excel.SheetMacroEnabled.12">
                  <p:embed/>
                </p:oleObj>
              </mc:Choice>
              <mc:Fallback>
                <p:oleObj name="Macro-Enabled Worksheet" r:id="rId4" imgW="7905750" imgH="4381696" progId="Excel.SheetMacroEnabled.12">
                  <p:embed/>
                  <p:pic>
                    <p:nvPicPr>
                      <p:cNvPr id="0" name="Picture 2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479" y="1643050"/>
                        <a:ext cx="8035925" cy="445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Friends’ or relatives’ shadow employment areas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what area(s) have they had shadow employment in the last 12 months?</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27</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N=80*</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2" name="Text Box 11"/>
          <p:cNvSpPr txBox="1">
            <a:spLocks noChangeArrowheads="1"/>
          </p:cNvSpPr>
          <p:nvPr/>
        </p:nvSpPr>
        <p:spPr bwMode="auto">
          <a:xfrm>
            <a:off x="6500826" y="4357694"/>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Tree>
    <p:extLst>
      <p:ext uri="{BB962C8B-B14F-4D97-AF65-F5344CB8AC3E}">
        <p14:creationId xmlns:p14="http://schemas.microsoft.com/office/powerpoint/2010/main" val="39937667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Hours spent in shadow employment by friends or relatives per week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many hours do you think he/she has spent on average per week on these activities in the last 12 months?</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1086594416"/>
              </p:ext>
            </p:extLst>
          </p:nvPr>
        </p:nvGraphicFramePr>
        <p:xfrm>
          <a:off x="166688" y="1268413"/>
          <a:ext cx="8877300" cy="3908425"/>
        </p:xfrm>
        <a:graphic>
          <a:graphicData uri="http://schemas.openxmlformats.org/presentationml/2006/ole">
            <mc:AlternateContent xmlns:mc="http://schemas.openxmlformats.org/markup-compatibility/2006">
              <mc:Choice xmlns:v="urn:schemas-microsoft-com:vml" Requires="v">
                <p:oleObj spid="_x0000_s112671" name="Macro-Enabled Worksheet" r:id="rId4" imgW="8572500" imgH="3771900" progId="Excel.SheetMacroEnabled.12">
                  <p:embed/>
                </p:oleObj>
              </mc:Choice>
              <mc:Fallback>
                <p:oleObj name="Macro-Enabled Worksheet" r:id="rId4" imgW="8572500" imgH="3771900" progId="Excel.SheetMacroEnabled.12">
                  <p:embed/>
                  <p:pic>
                    <p:nvPicPr>
                      <p:cNvPr id="0" name="Picture 2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688" y="1268413"/>
                        <a:ext cx="8877300" cy="390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28</a:t>
            </a:fld>
            <a:endParaRPr lang="en-GB" dirty="0"/>
          </a:p>
        </p:txBody>
      </p:sp>
      <p:sp>
        <p:nvSpPr>
          <p:cNvPr id="11"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N=80*</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4204080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44624"/>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Income earned from shadow employment by friends or relatives per month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much do you think he/she has earned on average from shadow employment in the past 12 months?</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3358579243"/>
              </p:ext>
            </p:extLst>
          </p:nvPr>
        </p:nvGraphicFramePr>
        <p:xfrm>
          <a:off x="185769" y="1565290"/>
          <a:ext cx="8886825" cy="4006850"/>
        </p:xfrm>
        <a:graphic>
          <a:graphicData uri="http://schemas.openxmlformats.org/presentationml/2006/ole">
            <mc:AlternateContent xmlns:mc="http://schemas.openxmlformats.org/markup-compatibility/2006">
              <mc:Choice xmlns:v="urn:schemas-microsoft-com:vml" Requires="v">
                <p:oleObj spid="_x0000_s113696" name="Macro-Enabled Worksheet" r:id="rId4" imgW="8582247" imgH="3867346" progId="Excel.SheetMacroEnabled.12">
                  <p:embed/>
                </p:oleObj>
              </mc:Choice>
              <mc:Fallback>
                <p:oleObj name="Macro-Enabled Worksheet" r:id="rId4" imgW="8582247" imgH="3867346" progId="Excel.SheetMacroEnabled.12">
                  <p:embed/>
                  <p:pic>
                    <p:nvPicPr>
                      <p:cNvPr id="0" name="Picture 2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769" y="1565290"/>
                        <a:ext cx="8886825" cy="4006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29</a:t>
            </a:fld>
            <a:endParaRPr lang="en-GB" dirty="0"/>
          </a:p>
        </p:txBody>
      </p:sp>
      <p:sp>
        <p:nvSpPr>
          <p:cNvPr id="11"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N=80*</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1308836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a:solidFill>
                  <a:srgbClr val="1AB1AF"/>
                </a:solidFill>
                <a:latin typeface="Calibri" pitchFamily="34" charset="0"/>
              </a:rPr>
              <a:t>Research methodology</a:t>
            </a:r>
          </a:p>
        </p:txBody>
      </p:sp>
      <p:sp>
        <p:nvSpPr>
          <p:cNvPr id="7" name="Rectangle 6"/>
          <p:cNvSpPr txBox="1">
            <a:spLocks noChangeArrowheads="1"/>
          </p:cNvSpPr>
          <p:nvPr/>
        </p:nvSpPr>
        <p:spPr>
          <a:xfrm>
            <a:off x="35496" y="1196752"/>
            <a:ext cx="9073008" cy="5328592"/>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gn="just">
              <a:buNone/>
            </a:pPr>
            <a:r>
              <a:rPr lang="en-GB" sz="1400" dirty="0" smtClean="0">
                <a:solidFill>
                  <a:schemeClr val="tx1">
                    <a:lumMod val="65000"/>
                    <a:lumOff val="35000"/>
                  </a:schemeClr>
                </a:solidFill>
                <a:latin typeface="Calibri" pitchFamily="34" charset="0"/>
              </a:rPr>
              <a:t>Market and public research company „Spinter research“ during the period May 28</a:t>
            </a:r>
            <a:r>
              <a:rPr lang="en-GB" sz="1400" baseline="30000" dirty="0" smtClean="0">
                <a:solidFill>
                  <a:schemeClr val="tx1">
                    <a:lumMod val="65000"/>
                    <a:lumOff val="35000"/>
                  </a:schemeClr>
                </a:solidFill>
                <a:latin typeface="Calibri" pitchFamily="34" charset="0"/>
              </a:rPr>
              <a:t>th</a:t>
            </a:r>
            <a:r>
              <a:rPr lang="en-GB" sz="1400" dirty="0" smtClean="0">
                <a:solidFill>
                  <a:schemeClr val="tx1">
                    <a:lumMod val="65000"/>
                    <a:lumOff val="35000"/>
                  </a:schemeClr>
                </a:solidFill>
                <a:latin typeface="Calibri" pitchFamily="34" charset="0"/>
              </a:rPr>
              <a:t> – June 10</a:t>
            </a:r>
            <a:r>
              <a:rPr lang="en-GB" sz="1400" baseline="30000" dirty="0" smtClean="0">
                <a:solidFill>
                  <a:schemeClr val="tx1">
                    <a:lumMod val="65000"/>
                    <a:lumOff val="35000"/>
                  </a:schemeClr>
                </a:solidFill>
                <a:latin typeface="Calibri" pitchFamily="34" charset="0"/>
              </a:rPr>
              <a:t>th</a:t>
            </a:r>
            <a:r>
              <a:rPr lang="en-GB" sz="1400" dirty="0" smtClean="0">
                <a:solidFill>
                  <a:schemeClr val="tx1">
                    <a:lumMod val="65000"/>
                    <a:lumOff val="35000"/>
                  </a:schemeClr>
                </a:solidFill>
                <a:latin typeface="Calibri" pitchFamily="34" charset="0"/>
              </a:rPr>
              <a:t>, 2015, carried out resident opinion research regarding shadow activities.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objective</a:t>
            </a:r>
          </a:p>
          <a:p>
            <a:pPr lvl="1" algn="just">
              <a:buFontTx/>
              <a:buNone/>
            </a:pPr>
            <a:r>
              <a:rPr lang="en-GB" sz="1400" dirty="0" smtClean="0">
                <a:solidFill>
                  <a:schemeClr val="tx1">
                    <a:lumMod val="65000"/>
                    <a:lumOff val="35000"/>
                  </a:schemeClr>
                </a:solidFill>
                <a:latin typeface="Calibri" pitchFamily="34" charset="0"/>
              </a:rPr>
              <a:t>Find out residents’ experience with and opinion regarding shadow activities.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method</a:t>
            </a:r>
          </a:p>
          <a:p>
            <a:pPr marL="712788" lvl="1" indent="-255588" algn="just">
              <a:buClr>
                <a:srgbClr val="1AB1AF"/>
              </a:buClr>
              <a:buNone/>
            </a:pPr>
            <a:r>
              <a:rPr lang="en-GB" sz="1400" dirty="0" smtClean="0">
                <a:solidFill>
                  <a:schemeClr val="tx1">
                    <a:lumMod val="65000"/>
                    <a:lumOff val="35000"/>
                  </a:schemeClr>
                </a:solidFill>
                <a:latin typeface="Calibri" pitchFamily="34" charset="0"/>
              </a:rPr>
              <a:t>CAWI (Computer Assisted Web Interview), using a standardized questionnaire, which is agreed upon with the Customer. During CAWI, respondent receives an email invitation to participate in the study with the unique link, which leads to an electronic questionnaire. Respondent may fill in the questionnaire any time convenient.</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location</a:t>
            </a:r>
          </a:p>
          <a:p>
            <a:pPr lvl="1" algn="just">
              <a:buFontTx/>
              <a:buNone/>
            </a:pPr>
            <a:r>
              <a:rPr lang="en-GB" sz="1400" dirty="0" smtClean="0">
                <a:solidFill>
                  <a:schemeClr val="tx1">
                    <a:lumMod val="65000"/>
                    <a:lumOff val="35000"/>
                  </a:schemeClr>
                </a:solidFill>
                <a:latin typeface="Calibri" pitchFamily="34" charset="0"/>
              </a:rPr>
              <a:t>Sweden.</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Target group</a:t>
            </a:r>
          </a:p>
          <a:p>
            <a:pPr lvl="1" algn="just">
              <a:buNone/>
            </a:pPr>
            <a:r>
              <a:rPr lang="en-GB" sz="1400" dirty="0" smtClean="0">
                <a:solidFill>
                  <a:schemeClr val="tx1">
                    <a:lumMod val="65000"/>
                    <a:lumOff val="35000"/>
                  </a:schemeClr>
                </a:solidFill>
                <a:latin typeface="Calibri" pitchFamily="34" charset="0"/>
              </a:rPr>
              <a:t>Residents aged 18-75.</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Sample size</a:t>
            </a:r>
            <a:endParaRPr lang="en-GB" sz="1400" dirty="0" smtClean="0">
              <a:solidFill>
                <a:schemeClr val="tx1">
                  <a:lumMod val="65000"/>
                  <a:lumOff val="35000"/>
                </a:schemeClr>
              </a:solidFill>
              <a:latin typeface="Calibri" pitchFamily="34" charset="0"/>
            </a:endParaRPr>
          </a:p>
          <a:p>
            <a:pPr lvl="1" algn="just">
              <a:buFontTx/>
              <a:buNone/>
            </a:pPr>
            <a:r>
              <a:rPr lang="en-GB" sz="1400" dirty="0" smtClean="0">
                <a:solidFill>
                  <a:schemeClr val="tx1">
                    <a:lumMod val="65000"/>
                    <a:lumOff val="35000"/>
                  </a:schemeClr>
                </a:solidFill>
                <a:latin typeface="Calibri" pitchFamily="34" charset="0"/>
              </a:rPr>
              <a:t>1008 respondents.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Sampling method</a:t>
            </a:r>
            <a:endParaRPr lang="en-GB" sz="1400" dirty="0" smtClean="0">
              <a:solidFill>
                <a:schemeClr val="tx1">
                  <a:lumMod val="65000"/>
                  <a:lumOff val="35000"/>
                </a:schemeClr>
              </a:solidFill>
              <a:latin typeface="Calibri" pitchFamily="34" charset="0"/>
            </a:endParaRPr>
          </a:p>
          <a:p>
            <a:pPr lvl="1" algn="just">
              <a:buFontTx/>
              <a:buNone/>
            </a:pPr>
            <a:r>
              <a:rPr lang="en-GB" sz="1400" dirty="0" smtClean="0">
                <a:solidFill>
                  <a:schemeClr val="tx1">
                    <a:lumMod val="65000"/>
                    <a:lumOff val="35000"/>
                  </a:schemeClr>
                </a:solidFill>
                <a:latin typeface="Calibri" pitchFamily="34" charset="0"/>
              </a:rPr>
              <a:t>Quota sampling applying gender, age and place of residence quota.</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Data analysis</a:t>
            </a:r>
          </a:p>
          <a:p>
            <a:pPr lvl="1" algn="just">
              <a:buFontTx/>
              <a:buNone/>
            </a:pPr>
            <a:r>
              <a:rPr lang="en-GB" sz="1400" dirty="0" smtClean="0">
                <a:solidFill>
                  <a:schemeClr val="tx1">
                    <a:lumMod val="65000"/>
                    <a:lumOff val="35000"/>
                  </a:schemeClr>
                </a:solidFill>
                <a:latin typeface="Calibri" pitchFamily="34" charset="0"/>
              </a:rPr>
              <a:t>Data analysis was performed using SPSS/PC statistical program. Report presents general distribution (percentages) of the answers, and distribution by social-demographical characteristics (see Appendices).</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40331731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Own experience in shadow labour market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Have you worked in the shadow economy (without a legal job contract or when a part of wage has been paid as an “envelope wage”)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N=1008</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30</a:t>
            </a:fld>
            <a:endParaRPr lang="en-GB" dirty="0"/>
          </a:p>
        </p:txBody>
      </p:sp>
      <p:graphicFrame>
        <p:nvGraphicFramePr>
          <p:cNvPr id="5" name="Object 4"/>
          <p:cNvGraphicFramePr>
            <a:graphicFrameLocks/>
          </p:cNvGraphicFramePr>
          <p:nvPr>
            <p:extLst>
              <p:ext uri="{D42A27DB-BD31-4B8C-83A1-F6EECF244321}">
                <p14:modId xmlns:p14="http://schemas.microsoft.com/office/powerpoint/2010/main" val="3249779865"/>
              </p:ext>
            </p:extLst>
          </p:nvPr>
        </p:nvGraphicFramePr>
        <p:xfrm>
          <a:off x="258763" y="1801813"/>
          <a:ext cx="8597900" cy="4067175"/>
        </p:xfrm>
        <a:graphic>
          <a:graphicData uri="http://schemas.openxmlformats.org/presentationml/2006/ole">
            <mc:AlternateContent xmlns:mc="http://schemas.openxmlformats.org/markup-compatibility/2006">
              <mc:Choice xmlns:v="urn:schemas-microsoft-com:vml" Requires="v">
                <p:oleObj spid="_x0000_s114717" name="Macro-Enabled Worksheet" r:id="rId4" imgW="6000784" imgH="2838585" progId="Excel.SheetMacroEnabled.12">
                  <p:embed/>
                </p:oleObj>
              </mc:Choice>
              <mc:Fallback>
                <p:oleObj name="Macro-Enabled Worksheet" r:id="rId4" imgW="6000784" imgH="2838585" progId="Excel.SheetMacroEnabled.12">
                  <p:embed/>
                  <p:pic>
                    <p:nvPicPr>
                      <p:cNvPr id="0" name="Picture 2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763" y="1801813"/>
                        <a:ext cx="8597900" cy="406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29591515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2369648481"/>
              </p:ext>
            </p:extLst>
          </p:nvPr>
        </p:nvGraphicFramePr>
        <p:xfrm>
          <a:off x="714348" y="1687531"/>
          <a:ext cx="8297862" cy="4313237"/>
        </p:xfrm>
        <a:graphic>
          <a:graphicData uri="http://schemas.openxmlformats.org/presentationml/2006/ole">
            <mc:AlternateContent xmlns:mc="http://schemas.openxmlformats.org/markup-compatibility/2006">
              <mc:Choice xmlns:v="urn:schemas-microsoft-com:vml" Requires="v">
                <p:oleObj spid="_x0000_s115741" name="Macro-Enabled Worksheet" r:id="rId4" imgW="8163147" imgH="4238527" progId="Excel.SheetMacroEnabled.12">
                  <p:embed/>
                </p:oleObj>
              </mc:Choice>
              <mc:Fallback>
                <p:oleObj name="Macro-Enabled Worksheet" r:id="rId4" imgW="8163147" imgH="4238527" progId="Excel.SheetMacroEnabled.12">
                  <p:embed/>
                  <p:pic>
                    <p:nvPicPr>
                      <p:cNvPr id="0" name="Picture 2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48" y="1687531"/>
                        <a:ext cx="8297862" cy="4313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Type of own shadow employment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kind of shadow employment have you had?</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31</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solidFill>
                  <a:schemeClr val="accent4">
                    <a:lumMod val="75000"/>
                  </a:schemeClr>
                </a:solidFill>
                <a:latin typeface="+mn-lt"/>
              </a:rPr>
              <a:t>N=32*</a:t>
            </a:r>
          </a:p>
          <a:p>
            <a:pPr algn="r">
              <a:spcBef>
                <a:spcPct val="0"/>
              </a:spcBef>
            </a:pPr>
            <a:r>
              <a:rPr lang="en-GB" sz="1100" dirty="0" smtClean="0">
                <a:latin typeface="+mn-lt"/>
              </a:rPr>
              <a:t>*Only respondents with own experience in shadow labour market</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2" name="Text Box 11"/>
          <p:cNvSpPr txBox="1">
            <a:spLocks noChangeArrowheads="1"/>
          </p:cNvSpPr>
          <p:nvPr/>
        </p:nvSpPr>
        <p:spPr bwMode="auto">
          <a:xfrm>
            <a:off x="6858016" y="4500570"/>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3" name="Text Box 11"/>
          <p:cNvSpPr txBox="1">
            <a:spLocks noChangeArrowheads="1"/>
          </p:cNvSpPr>
          <p:nvPr/>
        </p:nvSpPr>
        <p:spPr bwMode="auto">
          <a:xfrm>
            <a:off x="7176922" y="6579130"/>
            <a:ext cx="10674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solidFill>
                  <a:schemeClr val="accent4">
                    <a:lumMod val="75000"/>
                  </a:schemeClr>
                </a:solidFill>
                <a:latin typeface="+mn-lt"/>
              </a:rPr>
              <a:t>*small base</a:t>
            </a:r>
            <a:endParaRPr lang="en-GB" sz="1000" dirty="0">
              <a:solidFill>
                <a:schemeClr val="accent4">
                  <a:lumMod val="75000"/>
                </a:schemeClr>
              </a:solidFill>
              <a:latin typeface="+mn-lt"/>
            </a:endParaRPr>
          </a:p>
        </p:txBody>
      </p:sp>
    </p:spTree>
    <p:extLst>
      <p:ext uri="{BB962C8B-B14F-4D97-AF65-F5344CB8AC3E}">
        <p14:creationId xmlns:p14="http://schemas.microsoft.com/office/powerpoint/2010/main" val="12492033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Hours spent in shadow employment per week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many hours have you spent on these activities per week?</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4073470316"/>
              </p:ext>
            </p:extLst>
          </p:nvPr>
        </p:nvGraphicFramePr>
        <p:xfrm>
          <a:off x="166688" y="1268413"/>
          <a:ext cx="8877300" cy="3908425"/>
        </p:xfrm>
        <a:graphic>
          <a:graphicData uri="http://schemas.openxmlformats.org/presentationml/2006/ole">
            <mc:AlternateContent xmlns:mc="http://schemas.openxmlformats.org/markup-compatibility/2006">
              <mc:Choice xmlns:v="urn:schemas-microsoft-com:vml" Requires="v">
                <p:oleObj spid="_x0000_s116765" name="Macro-Enabled Worksheet" r:id="rId4" imgW="8572500" imgH="3771900" progId="Excel.SheetMacroEnabled.12">
                  <p:embed/>
                </p:oleObj>
              </mc:Choice>
              <mc:Fallback>
                <p:oleObj name="Macro-Enabled Worksheet" r:id="rId4" imgW="8572500" imgH="3771900" progId="Excel.SheetMacroEnabled.12">
                  <p:embed/>
                  <p:pic>
                    <p:nvPicPr>
                      <p:cNvPr id="0" name="Picture 2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688" y="1268413"/>
                        <a:ext cx="8877300" cy="390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32</a:t>
            </a:fld>
            <a:endParaRPr lang="en-GB" dirty="0"/>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1"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solidFill>
                  <a:schemeClr val="accent4">
                    <a:lumMod val="75000"/>
                  </a:schemeClr>
                </a:solidFill>
                <a:latin typeface="+mn-lt"/>
              </a:rPr>
              <a:t>N=32*</a:t>
            </a:r>
          </a:p>
          <a:p>
            <a:pPr algn="r">
              <a:spcBef>
                <a:spcPct val="0"/>
              </a:spcBef>
            </a:pPr>
            <a:r>
              <a:rPr lang="en-GB" sz="1100" dirty="0" smtClean="0">
                <a:latin typeface="+mn-lt"/>
              </a:rPr>
              <a:t>*Only respondents with own experience in shadow labour market</a:t>
            </a:r>
            <a:endParaRPr lang="en-GB" sz="1100" dirty="0">
              <a:latin typeface="+mn-lt"/>
            </a:endParaRPr>
          </a:p>
        </p:txBody>
      </p:sp>
      <p:sp>
        <p:nvSpPr>
          <p:cNvPr id="13" name="Text Box 11"/>
          <p:cNvSpPr txBox="1">
            <a:spLocks noChangeArrowheads="1"/>
          </p:cNvSpPr>
          <p:nvPr/>
        </p:nvSpPr>
        <p:spPr bwMode="auto">
          <a:xfrm>
            <a:off x="7176922" y="6579130"/>
            <a:ext cx="10674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solidFill>
                  <a:schemeClr val="accent4">
                    <a:lumMod val="75000"/>
                  </a:schemeClr>
                </a:solidFill>
                <a:latin typeface="+mn-lt"/>
              </a:rPr>
              <a:t>*small base</a:t>
            </a:r>
            <a:endParaRPr lang="en-GB" sz="1000" dirty="0">
              <a:solidFill>
                <a:schemeClr val="accent4">
                  <a:lumMod val="75000"/>
                </a:schemeClr>
              </a:solidFill>
              <a:latin typeface="+mn-lt"/>
            </a:endParaRPr>
          </a:p>
        </p:txBody>
      </p:sp>
    </p:spTree>
    <p:extLst>
      <p:ext uri="{BB962C8B-B14F-4D97-AF65-F5344CB8AC3E}">
        <p14:creationId xmlns:p14="http://schemas.microsoft.com/office/powerpoint/2010/main" val="20641263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Income earned from shadow employment per month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much have you earned from shadow employment in the past 12 months?</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33</a:t>
            </a:fld>
            <a:endParaRPr lang="en-GB" dirty="0"/>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1"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solidFill>
                  <a:schemeClr val="accent4">
                    <a:lumMod val="75000"/>
                  </a:schemeClr>
                </a:solidFill>
                <a:latin typeface="+mn-lt"/>
              </a:rPr>
              <a:t>N=32*</a:t>
            </a:r>
          </a:p>
          <a:p>
            <a:pPr algn="r">
              <a:spcBef>
                <a:spcPct val="0"/>
              </a:spcBef>
            </a:pPr>
            <a:r>
              <a:rPr lang="en-GB" sz="1100" dirty="0" smtClean="0">
                <a:latin typeface="+mn-lt"/>
              </a:rPr>
              <a:t>*Only respondents with own experience in shadow labour market</a:t>
            </a:r>
            <a:endParaRPr lang="en-GB" sz="1100" dirty="0">
              <a:latin typeface="+mn-lt"/>
            </a:endParaRPr>
          </a:p>
        </p:txBody>
      </p:sp>
      <p:sp>
        <p:nvSpPr>
          <p:cNvPr id="13" name="Text Box 11"/>
          <p:cNvSpPr txBox="1">
            <a:spLocks noChangeArrowheads="1"/>
          </p:cNvSpPr>
          <p:nvPr/>
        </p:nvSpPr>
        <p:spPr bwMode="auto">
          <a:xfrm>
            <a:off x="7176922" y="6579130"/>
            <a:ext cx="10674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solidFill>
                  <a:schemeClr val="accent4">
                    <a:lumMod val="75000"/>
                  </a:schemeClr>
                </a:solidFill>
                <a:latin typeface="+mn-lt"/>
              </a:rPr>
              <a:t>*small base</a:t>
            </a:r>
            <a:endParaRPr lang="en-GB" sz="1000" dirty="0">
              <a:solidFill>
                <a:schemeClr val="accent4">
                  <a:lumMod val="75000"/>
                </a:schemeClr>
              </a:solidFill>
              <a:latin typeface="+mn-lt"/>
            </a:endParaRPr>
          </a:p>
        </p:txBody>
      </p:sp>
      <p:graphicFrame>
        <p:nvGraphicFramePr>
          <p:cNvPr id="4" name="Object 3"/>
          <p:cNvGraphicFramePr>
            <a:graphicFrameLocks/>
          </p:cNvGraphicFramePr>
          <p:nvPr>
            <p:extLst>
              <p:ext uri="{D42A27DB-BD31-4B8C-83A1-F6EECF244321}">
                <p14:modId xmlns:p14="http://schemas.microsoft.com/office/powerpoint/2010/main" val="177131978"/>
              </p:ext>
            </p:extLst>
          </p:nvPr>
        </p:nvGraphicFramePr>
        <p:xfrm>
          <a:off x="128588" y="1506538"/>
          <a:ext cx="8886825" cy="3602037"/>
        </p:xfrm>
        <a:graphic>
          <a:graphicData uri="http://schemas.openxmlformats.org/presentationml/2006/ole">
            <mc:AlternateContent xmlns:mc="http://schemas.openxmlformats.org/markup-compatibility/2006">
              <mc:Choice xmlns:v="urn:schemas-microsoft-com:vml" Requires="v">
                <p:oleObj spid="_x0000_s117790" name="Macro-Enabled Worksheet" r:id="rId4" imgW="8582247" imgH="3476723" progId="Excel.SheetMacroEnabled.12">
                  <p:embed/>
                </p:oleObj>
              </mc:Choice>
              <mc:Fallback>
                <p:oleObj name="Macro-Enabled Worksheet" r:id="rId4" imgW="8582247" imgH="3476723" progId="Excel.SheetMacroEnabled.12">
                  <p:embed/>
                  <p:pic>
                    <p:nvPicPr>
                      <p:cNvPr id="0" name="Picture 2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588" y="1506538"/>
                        <a:ext cx="8886825" cy="3602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987108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6642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800" dirty="0" smtClean="0">
                <a:solidFill>
                  <a:srgbClr val="1AB1AF"/>
                </a:solidFill>
                <a:latin typeface="Calibri" pitchFamily="34" charset="0"/>
              </a:rPr>
              <a:t>summary</a:t>
            </a:r>
            <a:endParaRPr lang="en-GB"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en-GB" smtClean="0"/>
              <a:pPr/>
              <a:t>34</a:t>
            </a:fld>
            <a:endParaRPr lang="en-GB"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8687989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544615"/>
          </a:xfrm>
          <a:prstGeom prst="rect">
            <a:avLst/>
          </a:prstGeom>
          <a:no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lnSpc>
                <a:spcPct val="110000"/>
              </a:lnSpc>
              <a:buClr>
                <a:srgbClr val="1AB1AF"/>
              </a:buClr>
              <a:buNone/>
            </a:pPr>
            <a:r>
              <a:rPr lang="en-GB" sz="1400" b="1" i="1" u="sng" dirty="0" smtClean="0">
                <a:solidFill>
                  <a:schemeClr val="tx1">
                    <a:lumMod val="65000"/>
                    <a:lumOff val="35000"/>
                  </a:schemeClr>
                </a:solidFill>
                <a:latin typeface="Calibri" pitchFamily="34" charset="0"/>
              </a:rPr>
              <a:t>Attitude towards shadow activities</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Majority (63%) of research participants believe that likelihood to be detected working without a legal job contract or getting at least part of the wage as an “envelope wage” is high (quite high / very high). Even more respondents (71%) think the same about likelihood to be detected purchasing a good or service from an illegal source that is not registered and does not pay taxes.</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On the other hand, 60% of respondents believe that punishment for illegal work or “envelope wage” is mild (very mild / quite mild). While punishment for purchases from an illegal source is less often seen as mild (51%).</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biggest tolerance prevails towards such shadow activities as </a:t>
            </a:r>
            <a:r>
              <a:rPr lang="en-GB" sz="1400" dirty="0">
                <a:solidFill>
                  <a:schemeClr val="tx1">
                    <a:lumMod val="65000"/>
                    <a:lumOff val="35000"/>
                  </a:schemeClr>
                </a:solidFill>
                <a:latin typeface="Calibri" pitchFamily="34" charset="0"/>
              </a:rPr>
              <a:t>illegal </a:t>
            </a:r>
            <a:r>
              <a:rPr lang="en-GB" sz="1400" dirty="0" smtClean="0">
                <a:solidFill>
                  <a:schemeClr val="tx1">
                    <a:lumMod val="65000"/>
                    <a:lumOff val="35000"/>
                  </a:schemeClr>
                </a:solidFill>
                <a:latin typeface="Calibri" pitchFamily="34" charset="0"/>
              </a:rPr>
              <a:t>working (30% completely / rather justify such activity) and receiving part of wage as an “envelope wage” (28%). 24% justify purchases from legal shop knowing that the seller is not declaring the payment. 13% justify engagement in smuggling, illegal production or sales of cigarettes, alcohol products and fuel.</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main reason to purchase goods from illegal providers or legal providers who do not declare their income is too expensive legal purchases (58%). 41% believe that buyers do so because they are not aware that providers are illegal or do not register their income.</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40% believe that the main reason for shadow labour is possibility to receive higher wage by avoiding high labour taxes. 26% indicated that employees insist on paying undeclared wages. 25% think there is too much bureaucracy and labour regulation is too strict, so it is very difficult to hire people legally.</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35</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3829174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unregistered purchases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Every fifth (21%) research participant indicated they had bought goods or services from legal sellers when they had known about or suspected that the revenues were not legally accounted in the last 12 months.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12% bought goods or services when they knew about or suspected that the seller is illegal in the last 12 months.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most popular categories bought during unregistered purchases: alcohol beverages (16</a:t>
            </a:r>
            <a:r>
              <a:rPr lang="en-GB" sz="1400" smtClean="0">
                <a:solidFill>
                  <a:schemeClr val="tx1">
                    <a:lumMod val="65000"/>
                    <a:lumOff val="35000"/>
                  </a:schemeClr>
                </a:solidFill>
                <a:latin typeface="Calibri" pitchFamily="34" charset="0"/>
              </a:rPr>
              <a:t>%), </a:t>
            </a:r>
            <a:r>
              <a:rPr lang="en-GB" sz="1400" smtClean="0">
                <a:solidFill>
                  <a:schemeClr val="tx1">
                    <a:lumMod val="65000"/>
                    <a:lumOff val="35000"/>
                  </a:schemeClr>
                </a:solidFill>
                <a:latin typeface="Calibri" pitchFamily="34" charset="0"/>
              </a:rPr>
              <a:t>auto-repair </a:t>
            </a:r>
            <a:r>
              <a:rPr lang="en-GB" sz="1400" dirty="0" smtClean="0">
                <a:solidFill>
                  <a:schemeClr val="tx1">
                    <a:lumMod val="65000"/>
                    <a:lumOff val="35000"/>
                  </a:schemeClr>
                </a:solidFill>
                <a:latin typeface="Calibri" pitchFamily="34" charset="0"/>
              </a:rPr>
              <a:t>(16%), food products (15%), catering and hotel services (14%), and cigarettes (11%).</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On average, majority (83%) of the ones who had unregistered purchases spent up to 3000 SEK per month on these goods or services: 48% spent up to 200 SEK, 17% spent 201 to 500 SEK, 8% spent 501 to 1000 SEK, and 10% spent 1001 to 3000 SEK.</a:t>
            </a: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36</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3991835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shadow labour market (friends’ or relatives’ experience)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8% respondents indicated having friends or relatives (3.2 persons on average) who worked in the shadow labour market. Half of them (50%) have worked without a legal job contract and received all the wage as an “envelope wage”.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most popular area for shadow labour is construction and renovation (49%). Further go catering and hotel services (28%), housework, gardening and property care (20%), and auto and other repairs (18%).</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One third (34%) of friends or relatives working in the shadow labour market on these activities spend up to 10 hours per week on average. 16% spend 11 to 20 hours. 20% spend 21 to 40 hours. 11% spend over 40 hours.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Average monthly income from shadow employment is mostly under 20 000 SEK (60%): for 15% it is up to 1000 SEK, for other 15% it is 1001 to 5000 SEK, for 16% it is 5001 to 10 000 SEK, and for 14% it is 10 001 to 20 000 SEK.</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37</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980558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shadow labour market (own experience)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3% research participants indicated they had worked in the shadow labour market in the last 12 months. Half of them (53%) had worked without a legal job contract and received all the wage as an “envelope wage”.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Over one third (38%) of those working in the shadow labour market on these activities spend up to 5 hours per week on average. 28% spend 5 to 20 hours. And 25% spend over 20 hours.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Average monthly income from shadow employment is mostly under 20 000 SEK (87%): for 25% it is up to 1000 SEK, for 28% it is 1001 to 5000 SEK, for 12% it is 5001 to 10 000 SEK, and for 22% it is 10 001 to 20 000 SEK.</a:t>
            </a:r>
          </a:p>
          <a:p>
            <a:pPr lvl="1">
              <a:spcBef>
                <a:spcPts val="600"/>
              </a:spcBef>
              <a:buClr>
                <a:srgbClr val="1AB1AF"/>
              </a:buClr>
              <a:buFont typeface="Wingdings" pitchFamily="2" charset="2"/>
              <a:buChar char="q"/>
            </a:pP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38</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1653047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ChangeArrowheads="1"/>
          </p:cNvSpPr>
          <p:nvPr/>
        </p:nvSpPr>
        <p:spPr bwMode="auto">
          <a:xfrm>
            <a:off x="0" y="2819400"/>
            <a:ext cx="48037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0"/>
              </a:spcBef>
            </a:pPr>
            <a:r>
              <a:rPr lang="en-GB" sz="2800" dirty="0" smtClean="0">
                <a:solidFill>
                  <a:srgbClr val="1AB1AF"/>
                </a:solidFill>
                <a:latin typeface="Calibri" pitchFamily="34" charset="0"/>
                <a:cs typeface="Arial" charset="0"/>
              </a:rPr>
              <a:t>thank you</a:t>
            </a:r>
            <a:endParaRPr lang="en-GB" sz="2800" dirty="0">
              <a:solidFill>
                <a:srgbClr val="1AB1AF"/>
              </a:solidFill>
              <a:latin typeface="Calibri" pitchFamily="34" charset="0"/>
              <a:cs typeface="Arial" charset="0"/>
            </a:endParaRPr>
          </a:p>
        </p:txBody>
      </p:sp>
      <p:pic>
        <p:nvPicPr>
          <p:cNvPr id="43012" name="Picture 14" descr="C:\Users\PC\Desktop\spinter outline 7p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2538" y="960438"/>
            <a:ext cx="32924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6" descr="C:\Users\Vartotojas\Desktop\Pict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3775" y="566738"/>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9836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36512" y="1196752"/>
            <a:ext cx="9144000"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lnSpc>
                <a:spcPct val="90000"/>
              </a:lnSpc>
              <a:buClr>
                <a:srgbClr val="333333"/>
              </a:buClr>
              <a:buFontTx/>
              <a:buBlip>
                <a:blip r:embed="rId3"/>
              </a:buBlip>
            </a:pPr>
            <a:endParaRPr kumimoji="1" lang="en-GB" sz="1400" b="0" dirty="0" smtClean="0">
              <a:solidFill>
                <a:schemeClr val="tx1">
                  <a:lumMod val="65000"/>
                  <a:lumOff val="35000"/>
                </a:schemeClr>
              </a:solidFill>
            </a:endParaRPr>
          </a:p>
          <a:p>
            <a:pPr algn="just">
              <a:lnSpc>
                <a:spcPct val="90000"/>
              </a:lnSpc>
              <a:buClr>
                <a:srgbClr val="333333"/>
              </a:buClr>
            </a:pPr>
            <a:r>
              <a:rPr kumimoji="1" lang="en-GB" sz="1400" dirty="0" smtClean="0">
                <a:solidFill>
                  <a:schemeClr val="tx1">
                    <a:lumMod val="65000"/>
                    <a:lumOff val="35000"/>
                  </a:schemeClr>
                </a:solidFill>
              </a:rPr>
              <a:t>It is impossible to entirely avoid the sampling error in any quantitative research that uses sampling; therefore, it is necessary to take it into consideration while interpreting the data. E.g., after surveying 1008 respondents, if we find out that 21,2 percent of respondents have bought goods or services when they knew about or suspected that the revenues are not legally accounted in the last 12 months, there is 95 percent probability that the real value is between 18,7 percent and 23,7 percent. </a:t>
            </a:r>
          </a:p>
          <a:p>
            <a:pPr marL="342900" indent="-342900" algn="just">
              <a:lnSpc>
                <a:spcPct val="90000"/>
              </a:lnSpc>
              <a:buClr>
                <a:srgbClr val="333333"/>
              </a:buClr>
            </a:pPr>
            <a:r>
              <a:rPr kumimoji="1" lang="en-GB" sz="1400" dirty="0" smtClean="0">
                <a:solidFill>
                  <a:schemeClr val="tx1">
                    <a:lumMod val="65000"/>
                    <a:lumOff val="35000"/>
                  </a:schemeClr>
                </a:solidFill>
              </a:rPr>
              <a:t> </a:t>
            </a:r>
          </a:p>
          <a:p>
            <a:pPr algn="just">
              <a:lnSpc>
                <a:spcPct val="90000"/>
              </a:lnSpc>
              <a:buClr>
                <a:srgbClr val="333333"/>
              </a:buClr>
            </a:pPr>
            <a:r>
              <a:rPr kumimoji="1" lang="en-GB" sz="1400" dirty="0" smtClean="0">
                <a:solidFill>
                  <a:schemeClr val="tx1">
                    <a:lumMod val="65000"/>
                    <a:lumOff val="35000"/>
                  </a:schemeClr>
                </a:solidFill>
              </a:rPr>
              <a:t>The precision of the estimation is directly associated with the number of analysed cases. The table below is helpful in estimating the statistical error.</a:t>
            </a:r>
          </a:p>
          <a:p>
            <a:pPr algn="just">
              <a:lnSpc>
                <a:spcPct val="90000"/>
              </a:lnSpc>
              <a:buClr>
                <a:srgbClr val="333333"/>
              </a:buClr>
            </a:pPr>
            <a:endParaRPr kumimoji="1" lang="en-GB" sz="1400" b="0" dirty="0" smtClean="0">
              <a:solidFill>
                <a:schemeClr val="tx1">
                  <a:lumMod val="65000"/>
                  <a:lumOff val="35000"/>
                </a:schemeClr>
              </a:solidFill>
            </a:endParaRPr>
          </a:p>
          <a:p>
            <a:pPr marL="342900" indent="-342900" algn="just">
              <a:lnSpc>
                <a:spcPct val="90000"/>
              </a:lnSpc>
              <a:buClr>
                <a:srgbClr val="333333"/>
              </a:buClr>
            </a:pPr>
            <a:r>
              <a:rPr kumimoji="1" lang="en-GB" sz="1400" b="0" dirty="0" smtClean="0">
                <a:solidFill>
                  <a:schemeClr val="tx1">
                    <a:lumMod val="65000"/>
                    <a:lumOff val="35000"/>
                  </a:schemeClr>
                </a:solidFill>
              </a:rPr>
              <a:t>		%	%	%	%	%	%	%	%	%</a:t>
            </a:r>
          </a:p>
          <a:p>
            <a:pPr marL="342900" indent="-342900" algn="just">
              <a:lnSpc>
                <a:spcPct val="90000"/>
              </a:lnSpc>
              <a:buClr>
                <a:srgbClr val="333333"/>
              </a:buClr>
            </a:pPr>
            <a:r>
              <a:rPr kumimoji="1" lang="en-GB" sz="1400" b="0" dirty="0" smtClean="0">
                <a:solidFill>
                  <a:schemeClr val="tx1">
                    <a:lumMod val="65000"/>
                    <a:lumOff val="35000"/>
                  </a:schemeClr>
                </a:solidFill>
              </a:rPr>
              <a:t>		3	5	10	15	20	25	30	40	50</a:t>
            </a:r>
          </a:p>
          <a:p>
            <a:pPr marL="342900" indent="-342900" algn="just">
              <a:lnSpc>
                <a:spcPct val="90000"/>
              </a:lnSpc>
              <a:buClr>
                <a:srgbClr val="333333"/>
              </a:buClr>
            </a:pPr>
            <a:r>
              <a:rPr kumimoji="1" lang="en-GB" sz="1400" b="0" dirty="0" smtClean="0">
                <a:solidFill>
                  <a:schemeClr val="tx1">
                    <a:lumMod val="65000"/>
                    <a:lumOff val="35000"/>
                  </a:schemeClr>
                </a:solidFill>
              </a:rPr>
              <a:t>		97	95	90	85	80	75	70	60	50</a:t>
            </a:r>
          </a:p>
          <a:p>
            <a:pPr marL="342900" indent="-342900" algn="just">
              <a:lnSpc>
                <a:spcPct val="90000"/>
              </a:lnSpc>
              <a:buClr>
                <a:srgbClr val="333333"/>
              </a:buClr>
            </a:pPr>
            <a:r>
              <a:rPr kumimoji="1" lang="en-GB" sz="1400" b="0" dirty="0" smtClean="0">
                <a:solidFill>
                  <a:schemeClr val="tx1">
                    <a:lumMod val="65000"/>
                    <a:lumOff val="35000"/>
                  </a:schemeClr>
                </a:solidFill>
              </a:rPr>
              <a:t>N	</a:t>
            </a:r>
          </a:p>
          <a:p>
            <a:pPr marL="342900" indent="-342900" algn="just">
              <a:lnSpc>
                <a:spcPct val="90000"/>
              </a:lnSpc>
              <a:buClr>
                <a:srgbClr val="333333"/>
              </a:buClr>
            </a:pPr>
            <a:r>
              <a:rPr kumimoji="1" lang="en-GB" sz="1400" b="0" dirty="0" smtClean="0">
                <a:solidFill>
                  <a:schemeClr val="tx1">
                    <a:lumMod val="65000"/>
                    <a:lumOff val="35000"/>
                  </a:schemeClr>
                </a:solidFill>
              </a:rPr>
              <a:t>100		3.4	4.4	6.0	7.1	8.0	8.7	9.2	9.8	10</a:t>
            </a:r>
          </a:p>
          <a:p>
            <a:pPr marL="342900" indent="-342900" algn="just">
              <a:lnSpc>
                <a:spcPct val="90000"/>
              </a:lnSpc>
              <a:buClr>
                <a:srgbClr val="333333"/>
              </a:buClr>
            </a:pPr>
            <a:r>
              <a:rPr kumimoji="1" lang="en-GB" sz="1400" b="0" dirty="0" smtClean="0">
                <a:solidFill>
                  <a:schemeClr val="tx1">
                    <a:lumMod val="65000"/>
                    <a:lumOff val="35000"/>
                  </a:schemeClr>
                </a:solidFill>
              </a:rPr>
              <a:t>200		2.4	3.1	4.2	5.0	5.7	6.1	6.5	6.9	7.1</a:t>
            </a:r>
          </a:p>
          <a:p>
            <a:pPr marL="342900" indent="-342900" algn="just">
              <a:lnSpc>
                <a:spcPct val="90000"/>
              </a:lnSpc>
              <a:buClr>
                <a:srgbClr val="333333"/>
              </a:buClr>
            </a:pPr>
            <a:r>
              <a:rPr kumimoji="1" lang="en-GB" sz="1400" b="0" dirty="0" smtClean="0">
                <a:solidFill>
                  <a:schemeClr val="tx1">
                    <a:lumMod val="65000"/>
                    <a:lumOff val="35000"/>
                  </a:schemeClr>
                </a:solidFill>
              </a:rPr>
              <a:t>300		2.0	2.5	3.5	4.1	4.6	5.0	5.3	5.7	5.8</a:t>
            </a:r>
          </a:p>
          <a:p>
            <a:pPr marL="342900" indent="-342900" algn="just">
              <a:lnSpc>
                <a:spcPct val="90000"/>
              </a:lnSpc>
              <a:buClr>
                <a:srgbClr val="333333"/>
              </a:buClr>
            </a:pPr>
            <a:r>
              <a:rPr kumimoji="1" lang="en-GB" sz="1400" dirty="0" smtClean="0">
                <a:solidFill>
                  <a:schemeClr val="tx1">
                    <a:lumMod val="65000"/>
                    <a:lumOff val="35000"/>
                  </a:schemeClr>
                </a:solidFill>
              </a:rPr>
              <a:t>400		1.7	2.2	3.0	3.6	4.1	4.3	4.6	4.9	5.0</a:t>
            </a:r>
          </a:p>
          <a:p>
            <a:pPr marL="342900" indent="-342900" algn="just">
              <a:lnSpc>
                <a:spcPct val="90000"/>
              </a:lnSpc>
              <a:buClr>
                <a:srgbClr val="333333"/>
              </a:buClr>
            </a:pPr>
            <a:r>
              <a:rPr kumimoji="1" lang="en-GB" sz="1400" dirty="0" smtClean="0">
                <a:solidFill>
                  <a:schemeClr val="tx1">
                    <a:lumMod val="65000"/>
                    <a:lumOff val="35000"/>
                  </a:schemeClr>
                </a:solidFill>
              </a:rPr>
              <a:t>500 	   	1.5	1.9	2.7	3.2	3.6	3.9	4.1	4.4	4.5</a:t>
            </a:r>
          </a:p>
          <a:p>
            <a:pPr marL="342900" indent="-342900" algn="just">
              <a:lnSpc>
                <a:spcPct val="90000"/>
              </a:lnSpc>
              <a:buClr>
                <a:srgbClr val="333333"/>
              </a:buClr>
            </a:pPr>
            <a:r>
              <a:rPr kumimoji="1" lang="en-GB" sz="1400" dirty="0" smtClean="0">
                <a:solidFill>
                  <a:schemeClr val="tx1">
                    <a:lumMod val="65000"/>
                    <a:lumOff val="35000"/>
                  </a:schemeClr>
                </a:solidFill>
              </a:rPr>
              <a:t>600		1.3	1.7	2.4	2.9	3.2	3.5	3.7	3.9	4.1</a:t>
            </a:r>
          </a:p>
          <a:p>
            <a:pPr marL="342900" indent="-342900" algn="just">
              <a:lnSpc>
                <a:spcPct val="90000"/>
              </a:lnSpc>
              <a:buClr>
                <a:srgbClr val="333333"/>
              </a:buClr>
            </a:pPr>
            <a:r>
              <a:rPr kumimoji="1" lang="en-GB" sz="1400" dirty="0" smtClean="0">
                <a:solidFill>
                  <a:schemeClr val="tx1">
                    <a:lumMod val="65000"/>
                    <a:lumOff val="35000"/>
                  </a:schemeClr>
                </a:solidFill>
              </a:rPr>
              <a:t>800		1.2	1.5	2.1	2.5	2.8	3.0	3.2	3.4	3.5</a:t>
            </a:r>
          </a:p>
          <a:p>
            <a:pPr marL="342900" indent="-342900" algn="just">
              <a:lnSpc>
                <a:spcPct val="90000"/>
              </a:lnSpc>
              <a:buClr>
                <a:srgbClr val="333333"/>
              </a:buClr>
            </a:pPr>
            <a:r>
              <a:rPr kumimoji="1" lang="en-GB" sz="1400" b="1" dirty="0" smtClean="0">
                <a:solidFill>
                  <a:schemeClr val="tx1">
                    <a:lumMod val="65000"/>
                    <a:lumOff val="35000"/>
                  </a:schemeClr>
                </a:solidFill>
              </a:rPr>
              <a:t>1000             	1.1	1.4	1.9	2.3	2.5	2.7	2.9	3.1	3.1</a:t>
            </a:r>
          </a:p>
          <a:p>
            <a:pPr marL="342900" indent="-342900" algn="just">
              <a:lnSpc>
                <a:spcPct val="90000"/>
              </a:lnSpc>
              <a:buClr>
                <a:srgbClr val="333333"/>
              </a:buClr>
            </a:pPr>
            <a:endParaRPr kumimoji="1" lang="en-GB" sz="1400" dirty="0">
              <a:solidFill>
                <a:schemeClr val="tx1">
                  <a:lumMod val="65000"/>
                  <a:lumOff val="35000"/>
                </a:schemeClr>
              </a:solidFill>
            </a:endParaRPr>
          </a:p>
        </p:txBody>
      </p:sp>
      <p:sp>
        <p:nvSpPr>
          <p:cNvPr id="3"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Statistical error</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4"/>
          </p:nvPr>
        </p:nvSpPr>
        <p:spPr/>
        <p:txBody>
          <a:bodyPr/>
          <a:lstStyle/>
          <a:p>
            <a:fld id="{9FD1594A-4D42-4F98-9855-B57C3A277F5F}" type="slidenum">
              <a:rPr lang="en-GB" smtClean="0"/>
              <a:pPr/>
              <a:t>4</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3756406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title"/>
          </p:nvPr>
        </p:nvSpPr>
        <p:spPr>
          <a:xfrm>
            <a:off x="457200" y="9525"/>
            <a:ext cx="8229600" cy="898525"/>
          </a:xfrm>
        </p:spPr>
        <p:txBody>
          <a:bodyPr/>
          <a:lstStyle/>
          <a:p>
            <a:r>
              <a:rPr lang="en-GB" dirty="0" smtClean="0"/>
              <a:t>Respondent socio-demographic characteristics (%)</a:t>
            </a:r>
          </a:p>
        </p:txBody>
      </p:sp>
      <p:graphicFrame>
        <p:nvGraphicFramePr>
          <p:cNvPr id="12291" name="Object 1"/>
          <p:cNvGraphicFramePr>
            <a:graphicFrameLocks/>
          </p:cNvGraphicFramePr>
          <p:nvPr>
            <p:extLst>
              <p:ext uri="{D42A27DB-BD31-4B8C-83A1-F6EECF244321}">
                <p14:modId xmlns:p14="http://schemas.microsoft.com/office/powerpoint/2010/main" val="2712754893"/>
              </p:ext>
            </p:extLst>
          </p:nvPr>
        </p:nvGraphicFramePr>
        <p:xfrm>
          <a:off x="114300" y="1085850"/>
          <a:ext cx="4349750" cy="5508625"/>
        </p:xfrm>
        <a:graphic>
          <a:graphicData uri="http://schemas.openxmlformats.org/presentationml/2006/ole">
            <mc:AlternateContent xmlns:mc="http://schemas.openxmlformats.org/markup-compatibility/2006">
              <mc:Choice xmlns:v="urn:schemas-microsoft-com:vml" Requires="v">
                <p:oleObj spid="_x0000_s99064" name="Worksheet" r:id="rId4" imgW="4257897" imgH="5505401" progId="Excel.Sheet.8">
                  <p:embed/>
                </p:oleObj>
              </mc:Choice>
              <mc:Fallback>
                <p:oleObj name="Worksheet" r:id="rId4" imgW="4257897" imgH="5505401" progId="Excel.Sheet.8">
                  <p:embed/>
                  <p:pic>
                    <p:nvPicPr>
                      <p:cNvPr id="0" name="Picture 74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 y="1085850"/>
                        <a:ext cx="4349750" cy="550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2" name="Object 2"/>
          <p:cNvGraphicFramePr>
            <a:graphicFrameLocks/>
          </p:cNvGraphicFramePr>
          <p:nvPr>
            <p:extLst>
              <p:ext uri="{D42A27DB-BD31-4B8C-83A1-F6EECF244321}">
                <p14:modId xmlns:p14="http://schemas.microsoft.com/office/powerpoint/2010/main" val="3178384818"/>
              </p:ext>
            </p:extLst>
          </p:nvPr>
        </p:nvGraphicFramePr>
        <p:xfrm>
          <a:off x="3967163" y="981075"/>
          <a:ext cx="5422900" cy="5702300"/>
        </p:xfrm>
        <a:graphic>
          <a:graphicData uri="http://schemas.openxmlformats.org/presentationml/2006/ole">
            <mc:AlternateContent xmlns:mc="http://schemas.openxmlformats.org/markup-compatibility/2006">
              <mc:Choice xmlns:v="urn:schemas-microsoft-com:vml" Requires="v">
                <p:oleObj spid="_x0000_s99065" name="Worksheet" r:id="rId7" imgW="4067397" imgH="4276529" progId="Excel.Sheet.8">
                  <p:embed/>
                </p:oleObj>
              </mc:Choice>
              <mc:Fallback>
                <p:oleObj name="Worksheet" r:id="rId7" imgW="4067397" imgH="4276529" progId="Excel.Sheet.8">
                  <p:embed/>
                  <p:pic>
                    <p:nvPicPr>
                      <p:cNvPr id="0" name="Picture 747"/>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7163" y="981075"/>
                        <a:ext cx="5422900" cy="570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4"/>
          <p:cNvSpPr txBox="1">
            <a:spLocks noChangeArrowheads="1"/>
          </p:cNvSpPr>
          <p:nvPr/>
        </p:nvSpPr>
        <p:spPr bwMode="auto">
          <a:xfrm>
            <a:off x="3203848" y="1309670"/>
            <a:ext cx="1078929"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Gender</a:t>
            </a:r>
            <a:endParaRPr lang="en-GB" sz="1400" i="1" dirty="0">
              <a:solidFill>
                <a:srgbClr val="1AB1AF"/>
              </a:solidFill>
              <a:latin typeface="+mn-lt"/>
            </a:endParaRPr>
          </a:p>
        </p:txBody>
      </p:sp>
      <p:sp>
        <p:nvSpPr>
          <p:cNvPr id="8" name="Text Box 4"/>
          <p:cNvSpPr txBox="1">
            <a:spLocks noChangeArrowheads="1"/>
          </p:cNvSpPr>
          <p:nvPr/>
        </p:nvSpPr>
        <p:spPr bwMode="auto">
          <a:xfrm>
            <a:off x="3341688" y="2402542"/>
            <a:ext cx="1150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Age</a:t>
            </a:r>
            <a:endParaRPr lang="en-GB" sz="1400" i="1" dirty="0">
              <a:solidFill>
                <a:srgbClr val="1AB1AF"/>
              </a:solidFill>
              <a:latin typeface="+mn-lt"/>
            </a:endParaRPr>
          </a:p>
        </p:txBody>
      </p:sp>
      <p:sp>
        <p:nvSpPr>
          <p:cNvPr id="9" name="Text Box 4"/>
          <p:cNvSpPr txBox="1">
            <a:spLocks noChangeArrowheads="1"/>
          </p:cNvSpPr>
          <p:nvPr/>
        </p:nvSpPr>
        <p:spPr bwMode="auto">
          <a:xfrm>
            <a:off x="3131840" y="3341924"/>
            <a:ext cx="136078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Education</a:t>
            </a:r>
            <a:endParaRPr lang="en-GB" sz="1400" i="1" dirty="0">
              <a:solidFill>
                <a:srgbClr val="1AB1AF"/>
              </a:solidFill>
              <a:latin typeface="+mn-lt"/>
            </a:endParaRPr>
          </a:p>
        </p:txBody>
      </p:sp>
      <p:sp>
        <p:nvSpPr>
          <p:cNvPr id="10" name="Text Box 4"/>
          <p:cNvSpPr txBox="1">
            <a:spLocks noChangeArrowheads="1"/>
          </p:cNvSpPr>
          <p:nvPr/>
        </p:nvSpPr>
        <p:spPr bwMode="auto">
          <a:xfrm>
            <a:off x="3341688" y="4830251"/>
            <a:ext cx="115093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Legal monthly net income</a:t>
            </a:r>
            <a:endParaRPr lang="en-GB" sz="1200" i="1" dirty="0">
              <a:solidFill>
                <a:srgbClr val="1AB1AF"/>
              </a:solidFill>
              <a:latin typeface="+mn-lt"/>
            </a:endParaRPr>
          </a:p>
        </p:txBody>
      </p:sp>
      <p:sp>
        <p:nvSpPr>
          <p:cNvPr id="11" name="Text Box 4"/>
          <p:cNvSpPr txBox="1">
            <a:spLocks noChangeArrowheads="1"/>
          </p:cNvSpPr>
          <p:nvPr/>
        </p:nvSpPr>
        <p:spPr bwMode="auto">
          <a:xfrm>
            <a:off x="7885559" y="1772816"/>
            <a:ext cx="1150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Occupation</a:t>
            </a:r>
            <a:endParaRPr lang="en-GB" sz="1400" i="1" dirty="0">
              <a:solidFill>
                <a:srgbClr val="1AB1AF"/>
              </a:solidFill>
              <a:latin typeface="+mn-lt"/>
            </a:endParaRPr>
          </a:p>
        </p:txBody>
      </p:sp>
      <p:sp>
        <p:nvSpPr>
          <p:cNvPr id="12" name="Text Box 4"/>
          <p:cNvSpPr txBox="1">
            <a:spLocks noChangeArrowheads="1"/>
          </p:cNvSpPr>
          <p:nvPr/>
        </p:nvSpPr>
        <p:spPr bwMode="auto">
          <a:xfrm>
            <a:off x="8084455" y="4057908"/>
            <a:ext cx="10514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Marital status</a:t>
            </a:r>
            <a:endParaRPr lang="en-GB" sz="1400" i="1" dirty="0">
              <a:solidFill>
                <a:srgbClr val="1AB1AF"/>
              </a:solidFill>
              <a:latin typeface="+mn-lt"/>
            </a:endParaRPr>
          </a:p>
        </p:txBody>
      </p:sp>
      <p:sp>
        <p:nvSpPr>
          <p:cNvPr id="13" name="Text Box 4"/>
          <p:cNvSpPr txBox="1">
            <a:spLocks noChangeArrowheads="1"/>
          </p:cNvSpPr>
          <p:nvPr/>
        </p:nvSpPr>
        <p:spPr bwMode="auto">
          <a:xfrm>
            <a:off x="7983419" y="5858108"/>
            <a:ext cx="11525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Place of residence</a:t>
            </a:r>
            <a:endParaRPr lang="en-GB" sz="1400" i="1" dirty="0">
              <a:solidFill>
                <a:srgbClr val="1AB1AF"/>
              </a:solidFill>
              <a:latin typeface="+mn-lt"/>
            </a:endParaRPr>
          </a:p>
        </p:txBody>
      </p:sp>
      <p:cxnSp>
        <p:nvCxnSpPr>
          <p:cNvPr id="15" name="Straight Connector 14"/>
          <p:cNvCxnSpPr/>
          <p:nvPr/>
        </p:nvCxnSpPr>
        <p:spPr>
          <a:xfrm>
            <a:off x="395288" y="1772816"/>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6" name="Straight Connector 15"/>
          <p:cNvCxnSpPr/>
          <p:nvPr/>
        </p:nvCxnSpPr>
        <p:spPr>
          <a:xfrm>
            <a:off x="323850" y="3212976"/>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7" name="Straight Connector 16"/>
          <p:cNvCxnSpPr/>
          <p:nvPr/>
        </p:nvCxnSpPr>
        <p:spPr>
          <a:xfrm>
            <a:off x="323850" y="4221088"/>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8" name="Straight Connector 17"/>
          <p:cNvCxnSpPr/>
          <p:nvPr/>
        </p:nvCxnSpPr>
        <p:spPr>
          <a:xfrm>
            <a:off x="5003800" y="3121223"/>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9" name="Straight Connector 18"/>
          <p:cNvCxnSpPr/>
          <p:nvPr/>
        </p:nvCxnSpPr>
        <p:spPr>
          <a:xfrm>
            <a:off x="5003800" y="3933056"/>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20" name="Straight Connector 19"/>
          <p:cNvCxnSpPr/>
          <p:nvPr/>
        </p:nvCxnSpPr>
        <p:spPr>
          <a:xfrm>
            <a:off x="4932363" y="4725144"/>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sp>
        <p:nvSpPr>
          <p:cNvPr id="21" name="Text Box 4"/>
          <p:cNvSpPr txBox="1">
            <a:spLocks noChangeArrowheads="1"/>
          </p:cNvSpPr>
          <p:nvPr/>
        </p:nvSpPr>
        <p:spPr bwMode="auto">
          <a:xfrm>
            <a:off x="7739757" y="3337247"/>
            <a:ext cx="13961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Work status</a:t>
            </a:r>
            <a:endParaRPr lang="en-GB" sz="1400" i="1" dirty="0">
              <a:solidFill>
                <a:srgbClr val="1AB1AF"/>
              </a:solidFill>
              <a:latin typeface="+mn-lt"/>
            </a:endParaRPr>
          </a:p>
        </p:txBody>
      </p:sp>
      <p:sp>
        <p:nvSpPr>
          <p:cNvPr id="22" name="Slide Number Placeholder 3"/>
          <p:cNvSpPr>
            <a:spLocks noGrp="1"/>
          </p:cNvSpPr>
          <p:nvPr>
            <p:ph type="sldNum" sz="quarter" idx="10"/>
          </p:nvPr>
        </p:nvSpPr>
        <p:spPr/>
        <p:txBody>
          <a:bodyPr/>
          <a:lstStyle/>
          <a:p>
            <a:pPr algn="ctr">
              <a:defRPr/>
            </a:pPr>
            <a:fld id="{D302B44B-CE7C-4937-9594-173DB7FAD633}" type="slidenum">
              <a:rPr lang="en-GB" smtClean="0"/>
              <a:pPr algn="ctr">
                <a:defRPr/>
              </a:pPr>
              <a:t>5</a:t>
            </a:fld>
            <a:endParaRPr lang="en-GB" dirty="0"/>
          </a:p>
        </p:txBody>
      </p:sp>
      <p:sp>
        <p:nvSpPr>
          <p:cNvPr id="23" name="Text Box 4"/>
          <p:cNvSpPr txBox="1">
            <a:spLocks noChangeArrowheads="1"/>
          </p:cNvSpPr>
          <p:nvPr/>
        </p:nvSpPr>
        <p:spPr bwMode="auto">
          <a:xfrm>
            <a:off x="7524328" y="5066020"/>
            <a:ext cx="16116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Children in household</a:t>
            </a:r>
            <a:endParaRPr lang="en-GB" sz="1400" i="1" dirty="0">
              <a:solidFill>
                <a:srgbClr val="1AB1AF"/>
              </a:solidFill>
              <a:latin typeface="+mn-lt"/>
            </a:endParaRPr>
          </a:p>
        </p:txBody>
      </p:sp>
      <p:cxnSp>
        <p:nvCxnSpPr>
          <p:cNvPr id="24" name="Straight Connector 23"/>
          <p:cNvCxnSpPr/>
          <p:nvPr/>
        </p:nvCxnSpPr>
        <p:spPr>
          <a:xfrm>
            <a:off x="4929190" y="5805264"/>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sp>
        <p:nvSpPr>
          <p:cNvPr id="2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5922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800" dirty="0" smtClean="0">
                <a:solidFill>
                  <a:srgbClr val="1AB1AF"/>
                </a:solidFill>
                <a:latin typeface="Calibri" pitchFamily="34" charset="0"/>
              </a:rPr>
              <a:t>research results</a:t>
            </a:r>
            <a:endParaRPr lang="en-GB"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en-GB" smtClean="0"/>
              <a:pPr/>
              <a:t>6</a:t>
            </a:fld>
            <a:endParaRPr lang="en-GB"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2638807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709416"/>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7</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b="1" dirty="0" smtClean="0">
                <a:solidFill>
                  <a:schemeClr val="accent2"/>
                </a:solidFill>
              </a:rPr>
              <a:t>Attitude towards shadow activities</a:t>
            </a:r>
          </a:p>
          <a:p>
            <a:pPr>
              <a:defRPr/>
            </a:pPr>
            <a:r>
              <a:rPr lang="en-GB" sz="1800" dirty="0" smtClean="0">
                <a:solidFill>
                  <a:schemeClr val="accent2"/>
                </a:solidFill>
              </a:rPr>
              <a:t>Experience with unregistered purchases</a:t>
            </a:r>
          </a:p>
          <a:p>
            <a:pPr>
              <a:defRPr/>
            </a:pPr>
            <a:r>
              <a:rPr lang="en-GB" sz="1800" dirty="0" smtClean="0">
                <a:solidFill>
                  <a:schemeClr val="accent2"/>
                </a:solidFill>
              </a:rPr>
              <a:t>Experience with shadow labour market</a:t>
            </a:r>
            <a:endParaRPr lang="en-GB" sz="1800"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Tree>
    <p:extLst>
      <p:ext uri="{BB962C8B-B14F-4D97-AF65-F5344CB8AC3E}">
        <p14:creationId xmlns:p14="http://schemas.microsoft.com/office/powerpoint/2010/main" val="1605888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graphicFrame>
        <p:nvGraphicFramePr>
          <p:cNvPr id="3" name="Object 2"/>
          <p:cNvGraphicFramePr>
            <a:graphicFrameLocks/>
          </p:cNvGraphicFramePr>
          <p:nvPr>
            <p:extLst>
              <p:ext uri="{D42A27DB-BD31-4B8C-83A1-F6EECF244321}">
                <p14:modId xmlns:p14="http://schemas.microsoft.com/office/powerpoint/2010/main" val="1293624537"/>
              </p:ext>
            </p:extLst>
          </p:nvPr>
        </p:nvGraphicFramePr>
        <p:xfrm>
          <a:off x="158750" y="1989138"/>
          <a:ext cx="8770938" cy="3465512"/>
        </p:xfrm>
        <a:graphic>
          <a:graphicData uri="http://schemas.openxmlformats.org/presentationml/2006/ole">
            <mc:AlternateContent xmlns:mc="http://schemas.openxmlformats.org/markup-compatibility/2006">
              <mc:Choice xmlns:v="urn:schemas-microsoft-com:vml" Requires="v">
                <p:oleObj spid="_x0000_s100390" name="Macro-Enabled Worksheet" r:id="rId4" imgW="8467947" imgH="3343275" progId="Excel.SheetMacroEnabled.12">
                  <p:embed/>
                </p:oleObj>
              </mc:Choice>
              <mc:Fallback>
                <p:oleObj name="Macro-Enabled Worksheet" r:id="rId4" imgW="8467947" imgH="3343275" progId="Excel.SheetMacroEnabled.12">
                  <p:embed/>
                  <p:pic>
                    <p:nvPicPr>
                      <p:cNvPr id="0" name="Picture 3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50" y="1989138"/>
                        <a:ext cx="8770938" cy="3465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8</a:t>
            </a:fld>
            <a:endParaRPr lang="en-GB" dirty="0"/>
          </a:p>
        </p:txBody>
      </p:sp>
      <p:sp>
        <p:nvSpPr>
          <p:cNvPr id="10" name="Text Box 4"/>
          <p:cNvSpPr txBox="1">
            <a:spLocks noChangeArrowheads="1"/>
          </p:cNvSpPr>
          <p:nvPr/>
        </p:nvSpPr>
        <p:spPr bwMode="auto">
          <a:xfrm>
            <a:off x="0" y="947629"/>
            <a:ext cx="85056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a:p>
            <a:r>
              <a:rPr lang="en-GB" sz="1200" b="0" i="1" dirty="0" smtClean="0">
                <a:solidFill>
                  <a:schemeClr val="tx1">
                    <a:lumMod val="65000"/>
                    <a:lumOff val="35000"/>
                  </a:schemeClr>
                </a:solidFill>
                <a:latin typeface="+mj-lt"/>
              </a:rPr>
              <a:t>In your opinion, what is the likelihood to be detected? </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N=1008</a:t>
            </a:r>
            <a:endParaRPr lang="en-GB" sz="1100" dirty="0">
              <a:latin typeface="+mn-lt"/>
            </a:endParaRP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sp>
        <p:nvSpPr>
          <p:cNvPr id="12" name="Text Box 10"/>
          <p:cNvSpPr txBox="1">
            <a:spLocks noChangeArrowheads="1"/>
          </p:cNvSpPr>
          <p:nvPr/>
        </p:nvSpPr>
        <p:spPr bwMode="auto">
          <a:xfrm>
            <a:off x="0" y="5500702"/>
            <a:ext cx="9144000" cy="1015663"/>
          </a:xfrm>
          <a:prstGeom prst="rect">
            <a:avLst/>
          </a:prstGeom>
          <a:noFill/>
          <a:ln w="12700">
            <a:noFill/>
            <a:miter lim="800000"/>
            <a:headEnd/>
            <a:tailEnd/>
          </a:ln>
        </p:spPr>
        <p:txBody>
          <a:bodyPr wrap="square">
            <a:spAutoFit/>
          </a:bodyPr>
          <a:lstStyle/>
          <a:p>
            <a:pPr algn="just"/>
            <a:r>
              <a:rPr lang="en-GB" sz="1200" b="0" dirty="0" smtClean="0">
                <a:latin typeface="+mj-lt"/>
              </a:rPr>
              <a:t>Generally very / quite high likelihood to be detected both working in shadow economy and purchasing in it, was more often mentioned by men, highest educated group and highest income respondents. </a:t>
            </a:r>
            <a:r>
              <a:rPr lang="en-GB" sz="1200" dirty="0" smtClean="0">
                <a:latin typeface="+mj-lt"/>
              </a:rPr>
              <a:t>Higher likelihood to be detected working without </a:t>
            </a:r>
            <a:r>
              <a:rPr lang="en-GB" sz="1200" b="0" dirty="0" smtClean="0">
                <a:latin typeface="+mj-lt"/>
              </a:rPr>
              <a:t>a legal job contract or getting at least part of the wage as an „envelope wage“ was also more often mentioned by older respondents (56 y.o. And more).  Full-time workers and the ones with negative opinion regarding country’s government more often indicated that it is very / quite high likelihood to be detected when purchasing a good or service from illegal source.</a:t>
            </a:r>
            <a:endParaRPr lang="en-GB" sz="1200" b="0" dirty="0">
              <a:latin typeface="+mj-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9</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SWEDEN</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3536046495"/>
              </p:ext>
            </p:extLst>
          </p:nvPr>
        </p:nvGraphicFramePr>
        <p:xfrm>
          <a:off x="467544" y="2200275"/>
          <a:ext cx="8145462" cy="3741738"/>
        </p:xfrm>
        <a:graphic>
          <a:graphicData uri="http://schemas.openxmlformats.org/presentationml/2006/ole">
            <mc:AlternateContent xmlns:mc="http://schemas.openxmlformats.org/markup-compatibility/2006">
              <mc:Choice xmlns:v="urn:schemas-microsoft-com:vml" Requires="v">
                <p:oleObj spid="_x0000_s150553" name="Macro-Enabled Worksheet" r:id="rId4" imgW="7382097" imgH="3390998" progId="Excel.SheetMacroEnabled.12">
                  <p:embed/>
                </p:oleObj>
              </mc:Choice>
              <mc:Fallback>
                <p:oleObj name="Macro-Enabled Worksheet" r:id="rId4" imgW="7382097" imgH="3390998" progId="Excel.SheetMacroEnabled.12">
                  <p:embed/>
                  <p:pic>
                    <p:nvPicPr>
                      <p:cNvPr id="0" name="Picture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2200275"/>
                        <a:ext cx="8145462" cy="3741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what is the likelihood to be </a:t>
            </a:r>
            <a:r>
              <a:rPr lang="en-GB" sz="1600" b="1" i="1" dirty="0" smtClean="0">
                <a:solidFill>
                  <a:schemeClr val="bg1"/>
                </a:solidFill>
              </a:rPr>
              <a:t>detected working without a legal job contract or getting at least part of the wage as an „envelope wage“?</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p>
          <a:p>
            <a:pPr algn="ctr"/>
            <a:r>
              <a:rPr lang="en-GB" i="1" dirty="0" smtClean="0">
                <a:solidFill>
                  <a:srgbClr val="1AB1AF"/>
                </a:solidFill>
                <a:latin typeface="Calibri" pitchFamily="34" charset="0"/>
              </a:rPr>
              <a:t>Comparison of respondents who have and do not have own experience in the shadow economy</a:t>
            </a:r>
            <a:endParaRPr lang="en-GB" i="1" dirty="0">
              <a:solidFill>
                <a:srgbClr val="1AB1AF"/>
              </a:solidFill>
              <a:latin typeface="Calibri" pitchFamily="34" charset="0"/>
            </a:endParaRPr>
          </a:p>
        </p:txBody>
      </p:sp>
      <p:sp>
        <p:nvSpPr>
          <p:cNvPr id="14"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N=1008</a:t>
            </a:r>
            <a:endParaRPr lang="en-GB" sz="1000" dirty="0">
              <a:latin typeface="+mn-lt"/>
            </a:endParaRPr>
          </a:p>
        </p:txBody>
      </p:sp>
      <p:sp>
        <p:nvSpPr>
          <p:cNvPr id="19" name="Text Box 11"/>
          <p:cNvSpPr txBox="1">
            <a:spLocks noChangeArrowheads="1"/>
          </p:cNvSpPr>
          <p:nvPr/>
        </p:nvSpPr>
        <p:spPr bwMode="auto">
          <a:xfrm>
            <a:off x="8506252" y="4572008"/>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solidFill>
                  <a:schemeClr val="accent4">
                    <a:lumMod val="75000"/>
                  </a:schemeClr>
                </a:solidFill>
                <a:latin typeface="+mn-lt"/>
              </a:rPr>
              <a:t>N=32*</a:t>
            </a:r>
            <a:endParaRPr lang="en-GB" sz="1000" dirty="0">
              <a:solidFill>
                <a:schemeClr val="accent4">
                  <a:lumMod val="75000"/>
                </a:schemeClr>
              </a:solidFill>
              <a:latin typeface="+mn-lt"/>
            </a:endParaRPr>
          </a:p>
        </p:txBody>
      </p:sp>
      <p:sp>
        <p:nvSpPr>
          <p:cNvPr id="20" name="Text Box 11"/>
          <p:cNvSpPr txBox="1">
            <a:spLocks noChangeArrowheads="1"/>
          </p:cNvSpPr>
          <p:nvPr/>
        </p:nvSpPr>
        <p:spPr bwMode="auto">
          <a:xfrm>
            <a:off x="8501122" y="5343019"/>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N=944</a:t>
            </a:r>
            <a:endParaRPr lang="en-GB" sz="1000" dirty="0">
              <a:latin typeface="+mn-lt"/>
            </a:endParaRPr>
          </a:p>
        </p:txBody>
      </p:sp>
      <p:sp>
        <p:nvSpPr>
          <p:cNvPr id="12" name="Text Box 11"/>
          <p:cNvSpPr txBox="1">
            <a:spLocks noChangeArrowheads="1"/>
          </p:cNvSpPr>
          <p:nvPr/>
        </p:nvSpPr>
        <p:spPr bwMode="auto">
          <a:xfrm>
            <a:off x="7176922" y="6579130"/>
            <a:ext cx="10674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solidFill>
                  <a:schemeClr val="accent4">
                    <a:lumMod val="75000"/>
                  </a:schemeClr>
                </a:solidFill>
                <a:latin typeface="+mn-lt"/>
              </a:rPr>
              <a:t>*small base</a:t>
            </a:r>
            <a:endParaRPr lang="en-GB" sz="1000" dirty="0">
              <a:solidFill>
                <a:schemeClr val="accent4">
                  <a:lumMod val="75000"/>
                </a:schemeClr>
              </a:solidFill>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00565B"/>
      </a:accent1>
      <a:accent2>
        <a:srgbClr val="1AB1AF"/>
      </a:accent2>
      <a:accent3>
        <a:srgbClr val="00D0D3"/>
      </a:accent3>
      <a:accent4>
        <a:srgbClr val="F68C33"/>
      </a:accent4>
      <a:accent5>
        <a:srgbClr val="E10076"/>
      </a:accent5>
      <a:accent6>
        <a:srgbClr val="508BD4"/>
      </a:accent6>
      <a:hlink>
        <a:srgbClr val="00565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5875" cap="rnd">
          <a:solidFill>
            <a:srgbClr val="1AB1AF"/>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1F497D"/>
      </a:dk2>
      <a:lt2>
        <a:srgbClr val="EEECE1"/>
      </a:lt2>
      <a:accent1>
        <a:srgbClr val="1F497D"/>
      </a:accent1>
      <a:accent2>
        <a:srgbClr val="00565B"/>
      </a:accent2>
      <a:accent3>
        <a:srgbClr val="1AB1AF"/>
      </a:accent3>
      <a:accent4>
        <a:srgbClr val="00D0D3"/>
      </a:accent4>
      <a:accent5>
        <a:srgbClr val="F68C33"/>
      </a:accent5>
      <a:accent6>
        <a:srgbClr val="508B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4678</TotalTime>
  <Words>3212</Words>
  <Application>Microsoft Office PowerPoint</Application>
  <PresentationFormat>On-screen Show (4:3)</PresentationFormat>
  <Paragraphs>323</Paragraphs>
  <Slides>39</Slides>
  <Notes>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39</vt:i4>
      </vt:variant>
    </vt:vector>
  </HeadingPairs>
  <TitlesOfParts>
    <vt:vector size="43" baseType="lpstr">
      <vt:lpstr>Office Theme</vt:lpstr>
      <vt:lpstr>1_Office Theme</vt:lpstr>
      <vt:lpstr>Worksheet</vt:lpstr>
      <vt:lpstr>Macro-Enabled Worksheet</vt:lpstr>
      <vt:lpstr>PowerPoint Presentation</vt:lpstr>
      <vt:lpstr>PowerPoint Presentation</vt:lpstr>
      <vt:lpstr>PowerPoint Presentation</vt:lpstr>
      <vt:lpstr>PowerPoint Presentation</vt:lpstr>
      <vt:lpstr>Respondent socio-demographic characteristics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Owner</cp:lastModifiedBy>
  <cp:revision>803</cp:revision>
  <cp:lastPrinted>2015-06-29T11:30:48Z</cp:lastPrinted>
  <dcterms:created xsi:type="dcterms:W3CDTF">2013-02-27T07:07:14Z</dcterms:created>
  <dcterms:modified xsi:type="dcterms:W3CDTF">2015-06-29T14:39:52Z</dcterms:modified>
</cp:coreProperties>
</file>