
<file path=[Content_Types].xml><?xml version="1.0" encoding="utf-8"?>
<Types xmlns="http://schemas.openxmlformats.org/package/2006/content-types">
  <Default Extension="png" ContentType="image/png"/>
  <Default Extension="xlsm" ContentType="application/vnd.ms-excel.sheet.macroEnabled.12"/>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3"/>
  </p:notesMasterIdLst>
  <p:handoutMasterIdLst>
    <p:handoutMasterId r:id="rId44"/>
  </p:handoutMasterIdLst>
  <p:sldIdLst>
    <p:sldId id="256" r:id="rId3"/>
    <p:sldId id="257" r:id="rId4"/>
    <p:sldId id="258" r:id="rId5"/>
    <p:sldId id="259" r:id="rId6"/>
    <p:sldId id="331" r:id="rId7"/>
    <p:sldId id="382" r:id="rId8"/>
    <p:sldId id="261" r:id="rId9"/>
    <p:sldId id="338" r:id="rId10"/>
    <p:sldId id="361" r:id="rId11"/>
    <p:sldId id="385" r:id="rId12"/>
    <p:sldId id="386" r:id="rId13"/>
    <p:sldId id="362" r:id="rId14"/>
    <p:sldId id="387" r:id="rId15"/>
    <p:sldId id="388" r:id="rId16"/>
    <p:sldId id="363" r:id="rId17"/>
    <p:sldId id="364" r:id="rId18"/>
    <p:sldId id="365" r:id="rId19"/>
    <p:sldId id="366" r:id="rId20"/>
    <p:sldId id="367" r:id="rId21"/>
    <p:sldId id="274" r:id="rId22"/>
    <p:sldId id="368" r:id="rId23"/>
    <p:sldId id="389" r:id="rId24"/>
    <p:sldId id="369" r:id="rId25"/>
    <p:sldId id="370" r:id="rId26"/>
    <p:sldId id="371" r:id="rId27"/>
    <p:sldId id="372" r:id="rId28"/>
    <p:sldId id="373" r:id="rId29"/>
    <p:sldId id="374" r:id="rId30"/>
    <p:sldId id="375" r:id="rId31"/>
    <p:sldId id="376" r:id="rId32"/>
    <p:sldId id="377" r:id="rId33"/>
    <p:sldId id="378" r:id="rId34"/>
    <p:sldId id="380" r:id="rId35"/>
    <p:sldId id="381" r:id="rId36"/>
    <p:sldId id="271" r:id="rId37"/>
    <p:sldId id="390" r:id="rId38"/>
    <p:sldId id="391" r:id="rId39"/>
    <p:sldId id="392" r:id="rId40"/>
    <p:sldId id="393" r:id="rId41"/>
    <p:sldId id="273" r:id="rId42"/>
  </p:sldIdLst>
  <p:sldSz cx="9144000" cy="6858000" type="screen4x3"/>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B1AF"/>
    <a:srgbClr val="E7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151" autoAdjust="0"/>
  </p:normalViewPr>
  <p:slideViewPr>
    <p:cSldViewPr>
      <p:cViewPr varScale="1">
        <p:scale>
          <a:sx n="88" d="100"/>
          <a:sy n="88" d="100"/>
        </p:scale>
        <p:origin x="-13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0621328-23F2-4CE4-B325-D1263FDD8A92}" type="datetimeFigureOut">
              <a:rPr lang="lt-LT" smtClean="0"/>
              <a:pPr/>
              <a:t>2015-06-29</a:t>
            </a:fld>
            <a:endParaRPr lang="lt-LT"/>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08AC992-A9A9-4AD9-985F-F3E6E88250F8}" type="slidenum">
              <a:rPr lang="lt-LT" smtClean="0"/>
              <a:pPr/>
              <a:t>‹#›</a:t>
            </a:fld>
            <a:endParaRPr lang="lt-LT"/>
          </a:p>
        </p:txBody>
      </p:sp>
    </p:spTree>
    <p:extLst>
      <p:ext uri="{BB962C8B-B14F-4D97-AF65-F5344CB8AC3E}">
        <p14:creationId xmlns:p14="http://schemas.microsoft.com/office/powerpoint/2010/main" val="2941661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34A19EA-09A9-4B00-9EE9-8D577F1066EF}" type="datetimeFigureOut">
              <a:rPr lang="lt-LT" smtClean="0"/>
              <a:pPr/>
              <a:t>2015-06-29</a:t>
            </a:fld>
            <a:endParaRPr lang="lt-L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3A35528-C47E-4103-A4F6-2E10E3FE9F71}" type="slidenum">
              <a:rPr lang="lt-LT" smtClean="0"/>
              <a:pPr/>
              <a:t>‹#›</a:t>
            </a:fld>
            <a:endParaRPr lang="lt-LT"/>
          </a:p>
        </p:txBody>
      </p:sp>
    </p:spTree>
    <p:extLst>
      <p:ext uri="{BB962C8B-B14F-4D97-AF65-F5344CB8AC3E}">
        <p14:creationId xmlns:p14="http://schemas.microsoft.com/office/powerpoint/2010/main" val="214397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a:t>
            </a:fld>
            <a:endParaRPr lang="en-AU" dirty="0" smtClean="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fld id="{43A35528-C47E-4103-A4F6-2E10E3FE9F71}" type="slidenum">
              <a:rPr lang="lt-LT" smtClean="0"/>
              <a:pPr/>
              <a:t>4</a:t>
            </a:fld>
            <a:endParaRPr lang="lt-LT"/>
          </a:p>
        </p:txBody>
      </p:sp>
    </p:spTree>
    <p:extLst>
      <p:ext uri="{BB962C8B-B14F-4D97-AF65-F5344CB8AC3E}">
        <p14:creationId xmlns:p14="http://schemas.microsoft.com/office/powerpoint/2010/main" val="325818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36</a:t>
            </a:fld>
            <a:endParaRPr lang="en-AU" dirty="0" smtClean="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37</a:t>
            </a:fld>
            <a:endParaRPr lang="en-AU" dirty="0" smtClean="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38</a:t>
            </a:fld>
            <a:endParaRPr lang="en-AU" dirty="0" smtClean="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defRPr sz="1200">
                <a:solidFill>
                  <a:srgbClr val="5F5F5F"/>
                </a:solidFill>
                <a:latin typeface="Arial" charset="0"/>
              </a:defRPr>
            </a:lvl1pPr>
            <a:lvl2pPr marL="742950" indent="-285750" defTabSz="911225">
              <a:defRPr sz="1200">
                <a:solidFill>
                  <a:srgbClr val="5F5F5F"/>
                </a:solidFill>
                <a:latin typeface="Arial" charset="0"/>
              </a:defRPr>
            </a:lvl2pPr>
            <a:lvl3pPr marL="1143000" indent="-228600" defTabSz="911225">
              <a:defRPr sz="1200">
                <a:solidFill>
                  <a:srgbClr val="5F5F5F"/>
                </a:solidFill>
                <a:latin typeface="Arial" charset="0"/>
              </a:defRPr>
            </a:lvl3pPr>
            <a:lvl4pPr marL="1600200" indent="-228600" defTabSz="911225">
              <a:defRPr sz="1200">
                <a:solidFill>
                  <a:srgbClr val="5F5F5F"/>
                </a:solidFill>
                <a:latin typeface="Arial" charset="0"/>
              </a:defRPr>
            </a:lvl4pPr>
            <a:lvl5pPr marL="2057400" indent="-228600" defTabSz="911225">
              <a:defRPr sz="1200">
                <a:solidFill>
                  <a:srgbClr val="5F5F5F"/>
                </a:solidFill>
                <a:latin typeface="Arial" charset="0"/>
              </a:defRPr>
            </a:lvl5pPr>
            <a:lvl6pPr marL="2514600" indent="-228600" algn="just" defTabSz="911225" eaLnBrk="0" fontAlgn="base" hangingPunct="0">
              <a:spcBef>
                <a:spcPct val="50000"/>
              </a:spcBef>
              <a:spcAft>
                <a:spcPct val="0"/>
              </a:spcAft>
              <a:defRPr sz="1200">
                <a:solidFill>
                  <a:srgbClr val="5F5F5F"/>
                </a:solidFill>
                <a:latin typeface="Arial" charset="0"/>
              </a:defRPr>
            </a:lvl6pPr>
            <a:lvl7pPr marL="2971800" indent="-228600" algn="just" defTabSz="911225" eaLnBrk="0" fontAlgn="base" hangingPunct="0">
              <a:spcBef>
                <a:spcPct val="50000"/>
              </a:spcBef>
              <a:spcAft>
                <a:spcPct val="0"/>
              </a:spcAft>
              <a:defRPr sz="1200">
                <a:solidFill>
                  <a:srgbClr val="5F5F5F"/>
                </a:solidFill>
                <a:latin typeface="Arial" charset="0"/>
              </a:defRPr>
            </a:lvl7pPr>
            <a:lvl8pPr marL="3429000" indent="-228600" algn="just" defTabSz="911225" eaLnBrk="0" fontAlgn="base" hangingPunct="0">
              <a:spcBef>
                <a:spcPct val="50000"/>
              </a:spcBef>
              <a:spcAft>
                <a:spcPct val="0"/>
              </a:spcAft>
              <a:defRPr sz="1200">
                <a:solidFill>
                  <a:srgbClr val="5F5F5F"/>
                </a:solidFill>
                <a:latin typeface="Arial" charset="0"/>
              </a:defRPr>
            </a:lvl8pPr>
            <a:lvl9pPr marL="3886200" indent="-228600" algn="just" defTabSz="911225" eaLnBrk="0" fontAlgn="base" hangingPunct="0">
              <a:spcBef>
                <a:spcPct val="50000"/>
              </a:spcBef>
              <a:spcAft>
                <a:spcPct val="0"/>
              </a:spcAft>
              <a:defRPr sz="1200">
                <a:solidFill>
                  <a:srgbClr val="5F5F5F"/>
                </a:solidFill>
                <a:latin typeface="Arial" charset="0"/>
              </a:defRPr>
            </a:lvl9pPr>
          </a:lstStyle>
          <a:p>
            <a:fld id="{23475281-384F-4D9D-8C12-7B95FF1D22B1}" type="slidenum">
              <a:rPr lang="en-AU" smtClean="0">
                <a:solidFill>
                  <a:schemeClr val="tx1"/>
                </a:solidFill>
              </a:rPr>
              <a:pPr/>
              <a:t>39</a:t>
            </a:fld>
            <a:endParaRPr lang="en-AU" dirty="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E4935CDF-15E6-4F6B-A5D0-02CD53533D3E}"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307109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0D681FF-C310-456A-A367-C0F7FB14E230}"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1081588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928C1FEB-2213-4AC8-818C-14EE24F3188D}"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97252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779CE192-D687-4C2E-A587-0069A0FEB33F}" type="slidenum">
              <a:rPr lang="lt-LT"/>
              <a:pPr>
                <a:defRPr/>
              </a:pPr>
              <a:t>‹#›</a:t>
            </a:fld>
            <a:endParaRPr lang="lt-LT"/>
          </a:p>
        </p:txBody>
      </p:sp>
    </p:spTree>
    <p:extLst>
      <p:ext uri="{BB962C8B-B14F-4D97-AF65-F5344CB8AC3E}">
        <p14:creationId xmlns:p14="http://schemas.microsoft.com/office/powerpoint/2010/main" val="1561881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0250" y="72390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36575" y="428625"/>
            <a:ext cx="3748088" cy="537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3"/>
          <p:cNvSpPr txBox="1">
            <a:spLocks noChangeArrowheads="1"/>
          </p:cNvSpPr>
          <p:nvPr userDrawn="1"/>
        </p:nvSpPr>
        <p:spPr bwMode="auto">
          <a:xfrm>
            <a:off x="4953000" y="3429000"/>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customer</a:t>
            </a:r>
            <a:endParaRPr lang="lt-LT" b="1" dirty="0">
              <a:solidFill>
                <a:srgbClr val="7F7F7F"/>
              </a:solidFill>
              <a:latin typeface="Calibri" pitchFamily="34" charset="0"/>
              <a:cs typeface="Arial" charset="0"/>
            </a:endParaRPr>
          </a:p>
        </p:txBody>
      </p:sp>
      <p:pic>
        <p:nvPicPr>
          <p:cNvPr id="7" name="Picture 12" descr="Spinter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48263" y="5073650"/>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3"/>
          <p:cNvSpPr txBox="1">
            <a:spLocks noChangeArrowheads="1"/>
          </p:cNvSpPr>
          <p:nvPr userDrawn="1"/>
        </p:nvSpPr>
        <p:spPr bwMode="auto">
          <a:xfrm>
            <a:off x="4932363" y="4797425"/>
            <a:ext cx="2819400" cy="276225"/>
          </a:xfrm>
          <a:prstGeom prst="rect">
            <a:avLst/>
          </a:prstGeom>
          <a:noFill/>
          <a:ln>
            <a:noFill/>
          </a:ln>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spcBef>
                <a:spcPct val="0"/>
              </a:spcBef>
              <a:defRPr/>
            </a:pPr>
            <a:r>
              <a:rPr lang="lt-LT" b="1" dirty="0">
                <a:solidFill>
                  <a:srgbClr val="7F7F7F"/>
                </a:solidFill>
                <a:latin typeface="Calibri" pitchFamily="34" charset="0"/>
                <a:cs typeface="Arial" charset="0"/>
              </a:rPr>
              <a:t> </a:t>
            </a:r>
            <a:r>
              <a:rPr lang="lt-LT" b="1" dirty="0" smtClean="0">
                <a:solidFill>
                  <a:srgbClr val="7F7F7F"/>
                </a:solidFill>
                <a:latin typeface="Calibri" pitchFamily="34" charset="0"/>
                <a:cs typeface="Arial" charset="0"/>
              </a:rPr>
              <a:t>contractor</a:t>
            </a:r>
            <a:endParaRPr lang="lt-LT" b="1" dirty="0">
              <a:solidFill>
                <a:srgbClr val="7F7F7F"/>
              </a:solidFill>
              <a:latin typeface="Calibri" pitchFamily="34" charset="0"/>
              <a:cs typeface="Arial" charset="0"/>
            </a:endParaRPr>
          </a:p>
        </p:txBody>
      </p:sp>
      <p:pic>
        <p:nvPicPr>
          <p:cNvPr id="9" name="Picture 14" descr="ESOMAR"/>
          <p:cNvPicPr>
            <a:picLocks noChangeAspect="1" noChangeArrowheads="1"/>
          </p:cNvPicPr>
          <p:nvPr userDrawn="1"/>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1" descr="iris"/>
          <p:cNvPicPr>
            <a:picLocks noChangeAspect="1" noChangeArrowheads="1"/>
          </p:cNvPicPr>
          <p:nvPr userDrawn="1"/>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4283968" y="1628800"/>
            <a:ext cx="4690864" cy="864096"/>
          </a:xfrm>
        </p:spPr>
        <p:txBody>
          <a:bodyPr>
            <a:normAutofit/>
          </a:bodyPr>
          <a:lstStyle>
            <a:lvl1pPr>
              <a:defRPr sz="2800"/>
            </a:lvl1pPr>
          </a:lstStyle>
          <a:p>
            <a:r>
              <a:rPr lang="en-US" dirty="0" smtClean="0"/>
              <a:t>Click to edit Master title style</a:t>
            </a:r>
            <a:endParaRPr lang="lt-LT" dirty="0"/>
          </a:p>
        </p:txBody>
      </p:sp>
      <p:sp>
        <p:nvSpPr>
          <p:cNvPr id="24" name="Text Placeholder 23"/>
          <p:cNvSpPr>
            <a:spLocks noGrp="1"/>
          </p:cNvSpPr>
          <p:nvPr>
            <p:ph type="body" sz="quarter" idx="10"/>
          </p:nvPr>
        </p:nvSpPr>
        <p:spPr>
          <a:xfrm>
            <a:off x="7308304" y="6037478"/>
            <a:ext cx="1224036" cy="311150"/>
          </a:xfrm>
        </p:spPr>
        <p:txBody>
          <a:bodyPr/>
          <a:lstStyle>
            <a:lvl1pPr marL="0" indent="0">
              <a:buNone/>
              <a:defRPr/>
            </a:lvl1pPr>
          </a:lstStyle>
          <a:p>
            <a:pPr lvl="0"/>
            <a:r>
              <a:rPr lang="en-US" dirty="0" smtClean="0"/>
              <a:t>Click</a:t>
            </a:r>
            <a:endParaRPr lang="lt-LT" dirty="0"/>
          </a:p>
        </p:txBody>
      </p:sp>
    </p:spTree>
    <p:extLst>
      <p:ext uri="{BB962C8B-B14F-4D97-AF65-F5344CB8AC3E}">
        <p14:creationId xmlns:p14="http://schemas.microsoft.com/office/powerpoint/2010/main" val="1690806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cdem Layou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title"/>
          </p:nvPr>
        </p:nvSpPr>
        <p:spPr>
          <a:xfrm>
            <a:off x="457200" y="9056"/>
            <a:ext cx="8229600" cy="899664"/>
          </a:xfrm>
        </p:spPr>
        <p:txBody>
          <a:bodyPr/>
          <a:lstStyle/>
          <a:p>
            <a:r>
              <a:rPr lang="en-US" dirty="0" smtClean="0"/>
              <a:t>Click to edit Master title style</a:t>
            </a:r>
            <a:endParaRPr lang="lt-LT" dirty="0"/>
          </a:p>
        </p:txBody>
      </p:sp>
      <p:sp>
        <p:nvSpPr>
          <p:cNvPr id="4" name="Slide Number Placeholder 3"/>
          <p:cNvSpPr>
            <a:spLocks noGrp="1"/>
          </p:cNvSpPr>
          <p:nvPr>
            <p:ph type="sldNum" sz="quarter" idx="10"/>
          </p:nvPr>
        </p:nvSpPr>
        <p:spPr/>
        <p:txBody>
          <a:bodyPr/>
          <a:lstStyle>
            <a:lvl1pPr>
              <a:defRPr/>
            </a:lvl1pPr>
          </a:lstStyle>
          <a:p>
            <a:pPr>
              <a:defRPr/>
            </a:pPr>
            <a:fld id="{FAAA8C12-CE41-4352-9EEB-3DBA4CAC2E05}"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83345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14" name="Chart Placeholder 13"/>
          <p:cNvSpPr>
            <a:spLocks noGrp="1"/>
          </p:cNvSpPr>
          <p:nvPr>
            <p:ph type="chart" sz="quarter" idx="13"/>
          </p:nvPr>
        </p:nvSpPr>
        <p:spPr>
          <a:xfrm>
            <a:off x="611188" y="1484313"/>
            <a:ext cx="7993062" cy="4321175"/>
          </a:xfrm>
        </p:spPr>
        <p:txBody>
          <a:bodyPr rtlCol="0">
            <a:normAutofit/>
          </a:bodyPr>
          <a:lstStyle>
            <a:lvl1pPr marL="0" indent="0">
              <a:buNone/>
              <a:defRPr/>
            </a:lvl1pPr>
          </a:lstStyle>
          <a:p>
            <a:pPr lvl="0"/>
            <a:endParaRPr lang="lt-LT" noProof="0" dirty="0"/>
          </a:p>
        </p:txBody>
      </p:sp>
      <p:sp>
        <p:nvSpPr>
          <p:cNvPr id="16" name="Text Placeholder 15"/>
          <p:cNvSpPr>
            <a:spLocks noGrp="1"/>
          </p:cNvSpPr>
          <p:nvPr>
            <p:ph type="body" sz="quarter" idx="14"/>
          </p:nvPr>
        </p:nvSpPr>
        <p:spPr>
          <a:xfrm>
            <a:off x="0" y="908720"/>
            <a:ext cx="9144000" cy="358775"/>
          </a:xfrm>
        </p:spPr>
        <p:txBody>
          <a:bodyPr/>
          <a:lstStyle>
            <a:lvl1pPr marL="0" indent="0">
              <a:buNone/>
              <a:defRPr sz="1200" i="1"/>
            </a:lvl1pPr>
          </a:lstStyle>
          <a:p>
            <a:pPr lvl="0"/>
            <a:r>
              <a:rPr lang="en-US" dirty="0" smtClean="0"/>
              <a:t>Click to edit Master text styles</a:t>
            </a:r>
            <a:endParaRPr lang="lt-LT" dirty="0"/>
          </a:p>
        </p:txBody>
      </p:sp>
      <p:sp>
        <p:nvSpPr>
          <p:cNvPr id="18" name="Text Placeholder 17"/>
          <p:cNvSpPr>
            <a:spLocks noGrp="1"/>
          </p:cNvSpPr>
          <p:nvPr>
            <p:ph type="body" sz="quarter" idx="15"/>
          </p:nvPr>
        </p:nvSpPr>
        <p:spPr>
          <a:xfrm>
            <a:off x="8244409" y="915540"/>
            <a:ext cx="720080" cy="287362"/>
          </a:xfrm>
        </p:spPr>
        <p:txBody>
          <a:bodyPr>
            <a:normAutofit/>
          </a:bodyPr>
          <a:lstStyle>
            <a:lvl1pPr marL="0" indent="0">
              <a:buNone/>
              <a:defRPr sz="1200"/>
            </a:lvl1pPr>
          </a:lstStyle>
          <a:p>
            <a:pPr lvl="0"/>
            <a:r>
              <a:rPr lang="en-US" dirty="0" smtClean="0"/>
              <a:t>Click </a:t>
            </a:r>
            <a:endParaRPr lang="lt-LT" dirty="0"/>
          </a:p>
        </p:txBody>
      </p:sp>
      <p:sp>
        <p:nvSpPr>
          <p:cNvPr id="20" name="Text Placeholder 19"/>
          <p:cNvSpPr>
            <a:spLocks noGrp="1"/>
          </p:cNvSpPr>
          <p:nvPr>
            <p:ph type="body" sz="quarter" idx="16"/>
          </p:nvPr>
        </p:nvSpPr>
        <p:spPr>
          <a:xfrm>
            <a:off x="0" y="5877272"/>
            <a:ext cx="9144000" cy="720080"/>
          </a:xfrm>
        </p:spPr>
        <p:txBody>
          <a:bodyPr>
            <a:normAutofit/>
          </a:bodyPr>
          <a:lstStyle>
            <a:lvl1pPr marL="0" indent="0">
              <a:buNone/>
              <a:defRPr sz="1200"/>
            </a:lvl1pPr>
          </a:lstStyle>
          <a:p>
            <a:pPr lvl="0"/>
            <a:r>
              <a:rPr lang="en-US" dirty="0" smtClean="0"/>
              <a:t>Click to edit Master text styles</a:t>
            </a:r>
            <a:endParaRPr lang="lt-LT" dirty="0"/>
          </a:p>
        </p:txBody>
      </p:sp>
      <p:sp>
        <p:nvSpPr>
          <p:cNvPr id="21" name="Title 20"/>
          <p:cNvSpPr>
            <a:spLocks noGrp="1"/>
          </p:cNvSpPr>
          <p:nvPr>
            <p:ph type="title"/>
          </p:nvPr>
        </p:nvSpPr>
        <p:spPr>
          <a:xfrm>
            <a:off x="457200" y="0"/>
            <a:ext cx="8229600" cy="908720"/>
          </a:xfrm>
        </p:spPr>
        <p:txBody>
          <a:bodyPr/>
          <a:lstStyle/>
          <a:p>
            <a:r>
              <a:rPr lang="en-US" dirty="0" smtClean="0"/>
              <a:t>Click to edit Master title style</a:t>
            </a:r>
            <a:endParaRPr lang="lt-LT" dirty="0"/>
          </a:p>
        </p:txBody>
      </p:sp>
      <p:sp>
        <p:nvSpPr>
          <p:cNvPr id="8" name="Slide Number Placeholder 5"/>
          <p:cNvSpPr>
            <a:spLocks noGrp="1"/>
          </p:cNvSpPr>
          <p:nvPr>
            <p:ph type="sldNum" sz="quarter" idx="17"/>
          </p:nvPr>
        </p:nvSpPr>
        <p:spPr/>
        <p:txBody>
          <a:bodyPr/>
          <a:lstStyle>
            <a:lvl1pPr>
              <a:defRPr/>
            </a:lvl1pPr>
          </a:lstStyle>
          <a:p>
            <a:pPr>
              <a:defRPr/>
            </a:pPr>
            <a:fld id="{401FFFA8-AE06-41F4-9C0E-D551793139E3}"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666588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6" descr="C:\Users\Vartotojas\Desktop\Picture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4" descr="C:\Users\PC\Desktop\spinter outline 7px.png"/>
          <p:cNvPicPr>
            <a:picLocks noChangeAspect="1" noChangeArrowheads="1"/>
          </p:cNvPicPr>
          <p:nvPr userDrawn="1"/>
        </p:nvPicPr>
        <p:blipFill>
          <a:blip r:embed="rId3">
            <a:duotone>
              <a:schemeClr val="bg2">
                <a:shade val="45000"/>
                <a:satMod val="135000"/>
              </a:schemeClr>
              <a:prstClr val="white"/>
            </a:duotone>
            <a:extLst/>
          </a:blip>
          <a:srcRect/>
          <a:stretch>
            <a:fillRect/>
          </a:stretch>
        </p:blipFill>
        <p:spPr bwMode="auto">
          <a:xfrm>
            <a:off x="4943822" y="1090037"/>
            <a:ext cx="3292475" cy="4648200"/>
          </a:xfrm>
          <a:prstGeom prst="rect">
            <a:avLst/>
          </a:prstGeom>
          <a:noFill/>
          <a:ln>
            <a:noFill/>
          </a:ln>
          <a:extLst/>
        </p:spPr>
      </p:pic>
      <p:sp>
        <p:nvSpPr>
          <p:cNvPr id="12" name="Title 11"/>
          <p:cNvSpPr>
            <a:spLocks noGrp="1"/>
          </p:cNvSpPr>
          <p:nvPr>
            <p:ph type="title"/>
          </p:nvPr>
        </p:nvSpPr>
        <p:spPr>
          <a:xfrm>
            <a:off x="247463" y="2982089"/>
            <a:ext cx="4464496" cy="864096"/>
          </a:xfrm>
        </p:spPr>
        <p:txBody>
          <a:bodyPr>
            <a:normAutofit/>
          </a:bodyPr>
          <a:lstStyle>
            <a:lvl1pPr>
              <a:defRPr sz="2800"/>
            </a:lvl1pPr>
          </a:lstStyle>
          <a:p>
            <a:r>
              <a:rPr lang="en-US" dirty="0" smtClean="0"/>
              <a:t>Click to edit Master title style</a:t>
            </a:r>
            <a:endParaRPr lang="lt-LT" dirty="0"/>
          </a:p>
        </p:txBody>
      </p:sp>
      <p:sp>
        <p:nvSpPr>
          <p:cNvPr id="5" name="Slide Number Placeholder 5"/>
          <p:cNvSpPr>
            <a:spLocks noGrp="1"/>
          </p:cNvSpPr>
          <p:nvPr>
            <p:ph type="sldNum" sz="quarter" idx="10"/>
          </p:nvPr>
        </p:nvSpPr>
        <p:spPr/>
        <p:txBody>
          <a:bodyPr/>
          <a:lstStyle>
            <a:lvl1pPr>
              <a:defRPr/>
            </a:lvl1pPr>
          </a:lstStyle>
          <a:p>
            <a:pPr>
              <a:defRPr/>
            </a:pPr>
            <a:fld id="{673E0514-CDCA-4896-9472-75077C860D2B}" type="slidenum">
              <a:rPr lang="lt-LT">
                <a:solidFill>
                  <a:prstClr val="black">
                    <a:tint val="75000"/>
                  </a:prstClr>
                </a:solidFill>
              </a:rPr>
              <a:pPr>
                <a:defRPr/>
              </a:pPr>
              <a:t>‹#›</a:t>
            </a:fld>
            <a:endParaRPr lang="lt-LT">
              <a:solidFill>
                <a:prstClr val="black">
                  <a:tint val="75000"/>
                </a:prstClr>
              </a:solidFill>
            </a:endParaRPr>
          </a:p>
        </p:txBody>
      </p:sp>
    </p:spTree>
    <p:extLst>
      <p:ext uri="{BB962C8B-B14F-4D97-AF65-F5344CB8AC3E}">
        <p14:creationId xmlns:p14="http://schemas.microsoft.com/office/powerpoint/2010/main" val="865463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ciu Layout">
    <p:spTree>
      <p:nvGrpSpPr>
        <p:cNvPr id="1" name=""/>
        <p:cNvGrpSpPr/>
        <p:nvPr/>
      </p:nvGrpSpPr>
      <p:grpSpPr>
        <a:xfrm>
          <a:off x="0" y="0"/>
          <a:ext cx="0" cy="0"/>
          <a:chOff x="0" y="0"/>
          <a:chExt cx="0" cy="0"/>
        </a:xfrm>
      </p:grpSpPr>
      <p:pic>
        <p:nvPicPr>
          <p:cNvPr id="2" name="Picture 14" descr="C:\Users\PC\Desktop\spinter outline 7px.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3475" y="1090613"/>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C:\Users\Vartotojas\Desktop\Picture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16463" y="725488"/>
            <a:ext cx="3748087"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5"/>
          <p:cNvSpPr>
            <a:spLocks noChangeArrowheads="1"/>
          </p:cNvSpPr>
          <p:nvPr userDrawn="1"/>
        </p:nvSpPr>
        <p:spPr bwMode="auto">
          <a:xfrm>
            <a:off x="1392238" y="3152775"/>
            <a:ext cx="2171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lt-LT" sz="2800" smtClean="0">
                <a:solidFill>
                  <a:srgbClr val="1AB1AF"/>
                </a:solidFill>
              </a:rPr>
              <a:t>Thank you</a:t>
            </a:r>
          </a:p>
        </p:txBody>
      </p:sp>
    </p:spTree>
    <p:extLst>
      <p:ext uri="{BB962C8B-B14F-4D97-AF65-F5344CB8AC3E}">
        <p14:creationId xmlns:p14="http://schemas.microsoft.com/office/powerpoint/2010/main" val="1161114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3" name="Straight Connector 2"/>
          <p:cNvCxnSpPr/>
          <p:nvPr userDrawn="1"/>
        </p:nvCxnSpPr>
        <p:spPr>
          <a:xfrm>
            <a:off x="323850" y="908050"/>
            <a:ext cx="8496300"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Title 20"/>
          <p:cNvSpPr txBox="1">
            <a:spLocks/>
          </p:cNvSpPr>
          <p:nvPr userDrawn="1"/>
        </p:nvSpPr>
        <p:spPr>
          <a:xfrm>
            <a:off x="452438" y="0"/>
            <a:ext cx="8229600" cy="908050"/>
          </a:xfrm>
          <a:prstGeom prst="rect">
            <a:avLst/>
          </a:prstGeom>
        </p:spPr>
        <p:txBody>
          <a:bodyPr anchor="ctr">
            <a:normAutofit/>
          </a:bodyPr>
          <a:lstStyle>
            <a:lvl1pPr algn="ctr" defTabSz="914400" rtl="0" eaLnBrk="1" latinLnBrk="0" hangingPunct="1">
              <a:spcBef>
                <a:spcPct val="0"/>
              </a:spcBef>
              <a:buNone/>
              <a:defRPr sz="2400" kern="1200">
                <a:solidFill>
                  <a:srgbClr val="1AB1AF"/>
                </a:solidFill>
                <a:latin typeface="+mj-lt"/>
                <a:ea typeface="+mj-ea"/>
                <a:cs typeface="+mj-cs"/>
              </a:defRPr>
            </a:lvl1pPr>
          </a:lstStyle>
          <a:p>
            <a:pPr>
              <a:defRPr/>
            </a:pPr>
            <a:endParaRPr lang="lt-LT" dirty="0"/>
          </a:p>
        </p:txBody>
      </p:sp>
      <p:sp>
        <p:nvSpPr>
          <p:cNvPr id="10" name="Text Placeholder 19"/>
          <p:cNvSpPr>
            <a:spLocks noGrp="1"/>
          </p:cNvSpPr>
          <p:nvPr>
            <p:ph type="body" sz="quarter" idx="16"/>
          </p:nvPr>
        </p:nvSpPr>
        <p:spPr>
          <a:xfrm>
            <a:off x="457200" y="1124744"/>
            <a:ext cx="8229600" cy="5256584"/>
          </a:xfrm>
        </p:spPr>
        <p:txBody>
          <a:bodyPr>
            <a:normAutofit/>
          </a:bodyPr>
          <a:lstStyle>
            <a:lvl1pPr marL="0" indent="0">
              <a:buNone/>
              <a:defRPr sz="1200"/>
            </a:lvl1pPr>
          </a:lstStyle>
          <a:p>
            <a:pPr lvl="0"/>
            <a:r>
              <a:rPr lang="en-US" dirty="0" smtClean="0"/>
              <a:t>Click to edit Master text styles</a:t>
            </a:r>
            <a:endParaRPr lang="lt-LT" dirty="0"/>
          </a:p>
        </p:txBody>
      </p:sp>
      <p:sp>
        <p:nvSpPr>
          <p:cNvPr id="5" name="Slide Number Placeholder 5"/>
          <p:cNvSpPr>
            <a:spLocks noGrp="1"/>
          </p:cNvSpPr>
          <p:nvPr>
            <p:ph type="sldNum" sz="quarter" idx="17"/>
          </p:nvPr>
        </p:nvSpPr>
        <p:spPr>
          <a:xfrm>
            <a:off x="8748713" y="6597650"/>
            <a:ext cx="395287" cy="260350"/>
          </a:xfrm>
        </p:spPr>
        <p:txBody>
          <a:bodyPr/>
          <a:lstStyle>
            <a:lvl1pPr>
              <a:defRPr sz="1200">
                <a:solidFill>
                  <a:schemeClr val="tx1">
                    <a:lumMod val="50000"/>
                    <a:lumOff val="50000"/>
                  </a:schemeClr>
                </a:solidFill>
              </a:defRPr>
            </a:lvl1pPr>
          </a:lstStyle>
          <a:p>
            <a:pPr>
              <a:defRPr/>
            </a:pPr>
            <a:fld id="{0B3FC753-B42F-4B5A-80EC-89D9A12129F1}" type="slidenum">
              <a:rPr lang="lt-LT">
                <a:solidFill>
                  <a:prstClr val="black">
                    <a:lumMod val="50000"/>
                    <a:lumOff val="50000"/>
                  </a:prstClr>
                </a:solidFill>
              </a:rPr>
              <a:pPr>
                <a:defRPr/>
              </a:pPr>
              <a:t>‹#›</a:t>
            </a:fld>
            <a:endParaRPr lang="lt-LT" dirty="0">
              <a:solidFill>
                <a:prstClr val="black">
                  <a:lumMod val="50000"/>
                  <a:lumOff val="50000"/>
                </a:prstClr>
              </a:solidFill>
            </a:endParaRPr>
          </a:p>
        </p:txBody>
      </p:sp>
    </p:spTree>
    <p:extLst>
      <p:ext uri="{BB962C8B-B14F-4D97-AF65-F5344CB8AC3E}">
        <p14:creationId xmlns:p14="http://schemas.microsoft.com/office/powerpoint/2010/main" val="166501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a:xfrm>
            <a:off x="3707904" y="6492875"/>
            <a:ext cx="2133600" cy="365125"/>
          </a:xfrm>
        </p:spPr>
        <p:txBody>
          <a:bodyPr/>
          <a:lstStyle/>
          <a:p>
            <a:fld id="{4FC6682E-3FA0-4B27-9975-EB5BE07131DB}"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7862640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AE7D9-949F-4196-A6BC-06C3FF3CCA85}" type="datetime1">
              <a:rPr lang="lt-LT" smtClean="0"/>
              <a:pPr/>
              <a:t>2015-06-29</a:t>
            </a:fld>
            <a:endParaRPr lang="lt-LT"/>
          </a:p>
        </p:txBody>
      </p:sp>
      <p:sp>
        <p:nvSpPr>
          <p:cNvPr id="9"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31973758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F235C73C-7E21-4D50-B0F0-FE00C90F40BA}"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40284911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5FC650AC-27B7-4093-89D4-3F720C68214E}" type="datetime1">
              <a:rPr lang="lt-LT" smtClean="0"/>
              <a:pPr/>
              <a:t>2015-06-29</a:t>
            </a:fld>
            <a:endParaRPr lang="lt-LT"/>
          </a:p>
        </p:txBody>
      </p:sp>
      <p:sp>
        <p:nvSpPr>
          <p:cNvPr id="12" name="Slide Number Placeholder 5"/>
          <p:cNvSpPr>
            <a:spLocks noGrp="1"/>
          </p:cNvSpPr>
          <p:nvPr>
            <p:ph type="sldNum" sz="quarter" idx="12"/>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3442458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76F38E70-26A2-4A63-A69C-D7D7A86EFD55}" type="datetime1">
              <a:rPr lang="lt-LT" smtClean="0"/>
              <a:pPr/>
              <a:t>2015-06-29</a:t>
            </a:fld>
            <a:endParaRPr lang="lt-LT"/>
          </a:p>
        </p:txBody>
      </p:sp>
      <p:sp>
        <p:nvSpPr>
          <p:cNvPr id="8"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914519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E0427-730C-47AE-AADF-2D85CF4B6A25}" type="datetime1">
              <a:rPr lang="lt-LT" smtClean="0"/>
              <a:pPr/>
              <a:t>2015-06-29</a:t>
            </a:fld>
            <a:endParaRPr lang="lt-LT"/>
          </a:p>
        </p:txBody>
      </p:sp>
      <p:sp>
        <p:nvSpPr>
          <p:cNvPr id="7"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24852779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7FC2D-9633-45F2-B8C5-38479FF7E7F8}"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2843228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B58E6-6B76-4D01-8548-F495F52B470B}" type="datetime1">
              <a:rPr lang="lt-LT" smtClean="0"/>
              <a:pPr/>
              <a:t>2015-06-29</a:t>
            </a:fld>
            <a:endParaRPr lang="lt-LT"/>
          </a:p>
        </p:txBody>
      </p:sp>
      <p:sp>
        <p:nvSpPr>
          <p:cNvPr id="10" name="Slide Number Placeholder 5"/>
          <p:cNvSpPr>
            <a:spLocks noGrp="1"/>
          </p:cNvSpPr>
          <p:nvPr>
            <p:ph type="sldNum" sz="quarter" idx="4"/>
          </p:nvPr>
        </p:nvSpPr>
        <p:spPr>
          <a:xfrm>
            <a:off x="8748464" y="6597352"/>
            <a:ext cx="395536"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spTree>
    <p:extLst>
      <p:ext uri="{BB962C8B-B14F-4D97-AF65-F5344CB8AC3E}">
        <p14:creationId xmlns:p14="http://schemas.microsoft.com/office/powerpoint/2010/main" val="1475520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3923928"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A50A4-1C43-474E-AE7A-9546F5782C81}" type="datetime1">
              <a:rPr lang="lt-LT" smtClean="0"/>
              <a:pPr/>
              <a:t>2015-06-29</a:t>
            </a:fld>
            <a:endParaRPr lang="lt-LT"/>
          </a:p>
        </p:txBody>
      </p:sp>
      <p:sp>
        <p:nvSpPr>
          <p:cNvPr id="8" name="Slide Number Placeholder 5"/>
          <p:cNvSpPr>
            <a:spLocks noGrp="1"/>
          </p:cNvSpPr>
          <p:nvPr>
            <p:ph type="sldNum" sz="quarter" idx="4"/>
          </p:nvPr>
        </p:nvSpPr>
        <p:spPr>
          <a:xfrm>
            <a:off x="8676456" y="6597352"/>
            <a:ext cx="467544" cy="260648"/>
          </a:xfrm>
          <a:prstGeom prst="rect">
            <a:avLst/>
          </a:prstGeom>
        </p:spPr>
        <p:txBody>
          <a:bodyPr/>
          <a:lstStyle>
            <a:lvl1pPr>
              <a:defRPr sz="1200">
                <a:solidFill>
                  <a:schemeClr val="tx1">
                    <a:lumMod val="50000"/>
                    <a:lumOff val="50000"/>
                  </a:schemeClr>
                </a:solidFill>
              </a:defRPr>
            </a:lvl1pPr>
          </a:lstStyle>
          <a:p>
            <a:fld id="{9FD1594A-4D42-4F98-9855-B57C3A277F5F}" type="slidenum">
              <a:rPr lang="lt-LT" smtClean="0"/>
              <a:pPr/>
              <a:t>‹#›</a:t>
            </a:fld>
            <a:endParaRPr lang="lt-LT" dirty="0"/>
          </a:p>
        </p:txBody>
      </p:sp>
      <p:pic>
        <p:nvPicPr>
          <p:cNvPr id="9" name="Picture 12" descr="Spinter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79512" y="6669360"/>
            <a:ext cx="1152128" cy="135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80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t-LT"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smtClean="0"/>
          </a:p>
        </p:txBody>
      </p:sp>
      <p:sp>
        <p:nvSpPr>
          <p:cNvPr id="6" name="Slide Number Placeholder 5"/>
          <p:cNvSpPr>
            <a:spLocks noGrp="1"/>
          </p:cNvSpPr>
          <p:nvPr>
            <p:ph type="sldNum" sz="quarter" idx="4"/>
          </p:nvPr>
        </p:nvSpPr>
        <p:spPr>
          <a:xfrm>
            <a:off x="8620125" y="6608763"/>
            <a:ext cx="523875" cy="2492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E23EFE-340A-4369-BA7F-088688BB47B7}" type="slidenum">
              <a:rPr lang="lt-LT">
                <a:solidFill>
                  <a:prstClr val="black">
                    <a:tint val="75000"/>
                  </a:prstClr>
                </a:solidFill>
              </a:rPr>
              <a:pPr>
                <a:defRPr/>
              </a:pPr>
              <a:t>‹#›</a:t>
            </a:fld>
            <a:endParaRPr lang="lt-LT">
              <a:solidFill>
                <a:prstClr val="black">
                  <a:tint val="75000"/>
                </a:prstClr>
              </a:solidFill>
            </a:endParaRPr>
          </a:p>
        </p:txBody>
      </p:sp>
      <p:pic>
        <p:nvPicPr>
          <p:cNvPr id="1029" name="Picture 12" descr="Spinter logo"/>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79388" y="6669088"/>
            <a:ext cx="1152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8877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2400" kern="1200">
          <a:solidFill>
            <a:srgbClr val="1AB1AF"/>
          </a:solidFill>
          <a:latin typeface="+mj-lt"/>
          <a:ea typeface="+mj-ea"/>
          <a:cs typeface="+mj-cs"/>
        </a:defRPr>
      </a:lvl1pPr>
      <a:lvl2pPr algn="ctr" rtl="0" eaLnBrk="0" fontAlgn="base" hangingPunct="0">
        <a:spcBef>
          <a:spcPct val="0"/>
        </a:spcBef>
        <a:spcAft>
          <a:spcPct val="0"/>
        </a:spcAft>
        <a:defRPr sz="2400">
          <a:solidFill>
            <a:srgbClr val="1AB1AF"/>
          </a:solidFill>
          <a:latin typeface="Calibri" pitchFamily="34" charset="0"/>
        </a:defRPr>
      </a:lvl2pPr>
      <a:lvl3pPr algn="ctr" rtl="0" eaLnBrk="0" fontAlgn="base" hangingPunct="0">
        <a:spcBef>
          <a:spcPct val="0"/>
        </a:spcBef>
        <a:spcAft>
          <a:spcPct val="0"/>
        </a:spcAft>
        <a:defRPr sz="2400">
          <a:solidFill>
            <a:srgbClr val="1AB1AF"/>
          </a:solidFill>
          <a:latin typeface="Calibri" pitchFamily="34" charset="0"/>
        </a:defRPr>
      </a:lvl3pPr>
      <a:lvl4pPr algn="ctr" rtl="0" eaLnBrk="0" fontAlgn="base" hangingPunct="0">
        <a:spcBef>
          <a:spcPct val="0"/>
        </a:spcBef>
        <a:spcAft>
          <a:spcPct val="0"/>
        </a:spcAft>
        <a:defRPr sz="2400">
          <a:solidFill>
            <a:srgbClr val="1AB1AF"/>
          </a:solidFill>
          <a:latin typeface="Calibri" pitchFamily="34" charset="0"/>
        </a:defRPr>
      </a:lvl4pPr>
      <a:lvl5pPr algn="ctr" rtl="0" eaLnBrk="0" fontAlgn="base" hangingPunct="0">
        <a:spcBef>
          <a:spcPct val="0"/>
        </a:spcBef>
        <a:spcAft>
          <a:spcPct val="0"/>
        </a:spcAft>
        <a:defRPr sz="2400">
          <a:solidFill>
            <a:srgbClr val="1AB1AF"/>
          </a:solidFill>
          <a:latin typeface="Calibri" pitchFamily="34" charset="0"/>
        </a:defRPr>
      </a:lvl5pPr>
      <a:lvl6pPr marL="457200" algn="ctr" rtl="0" fontAlgn="base">
        <a:spcBef>
          <a:spcPct val="0"/>
        </a:spcBef>
        <a:spcAft>
          <a:spcPct val="0"/>
        </a:spcAft>
        <a:defRPr sz="2400">
          <a:solidFill>
            <a:srgbClr val="1AB1AF"/>
          </a:solidFill>
          <a:latin typeface="Calibri" pitchFamily="34" charset="0"/>
        </a:defRPr>
      </a:lvl6pPr>
      <a:lvl7pPr marL="914400" algn="ctr" rtl="0" fontAlgn="base">
        <a:spcBef>
          <a:spcPct val="0"/>
        </a:spcBef>
        <a:spcAft>
          <a:spcPct val="0"/>
        </a:spcAft>
        <a:defRPr sz="2400">
          <a:solidFill>
            <a:srgbClr val="1AB1AF"/>
          </a:solidFill>
          <a:latin typeface="Calibri" pitchFamily="34" charset="0"/>
        </a:defRPr>
      </a:lvl7pPr>
      <a:lvl8pPr marL="1371600" algn="ctr" rtl="0" fontAlgn="base">
        <a:spcBef>
          <a:spcPct val="0"/>
        </a:spcBef>
        <a:spcAft>
          <a:spcPct val="0"/>
        </a:spcAft>
        <a:defRPr sz="2400">
          <a:solidFill>
            <a:srgbClr val="1AB1AF"/>
          </a:solidFill>
          <a:latin typeface="Calibri" pitchFamily="34" charset="0"/>
        </a:defRPr>
      </a:lvl8pPr>
      <a:lvl9pPr marL="1828800" algn="ctr" rtl="0" fontAlgn="base">
        <a:spcBef>
          <a:spcPct val="0"/>
        </a:spcBef>
        <a:spcAft>
          <a:spcPct val="0"/>
        </a:spcAft>
        <a:defRPr sz="2400">
          <a:solidFill>
            <a:srgbClr val="1AB1AF"/>
          </a:solidFill>
          <a:latin typeface="Calibri" pitchFamily="34" charset="0"/>
        </a:defRPr>
      </a:lvl9pPr>
    </p:titleStyle>
    <p:bodyStyle>
      <a:lvl1pPr marL="342900" indent="-342900" algn="l" rtl="0" eaLnBrk="0" fontAlgn="base" hangingPunct="0">
        <a:spcBef>
          <a:spcPct val="20000"/>
        </a:spcBef>
        <a:spcAft>
          <a:spcPct val="0"/>
        </a:spcAft>
        <a:buClr>
          <a:srgbClr val="1AB1AF"/>
        </a:buClr>
        <a:buFont typeface="Wingdings" pitchFamily="2" charset="2"/>
        <a:buChar char="q"/>
        <a:defRPr sz="1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1AB1AF"/>
        </a:buClr>
        <a:buFont typeface="Arial" charset="0"/>
        <a:buChar char="–"/>
        <a:defRPr sz="1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Macro-Enabled_Worksheet3.xlsm"/><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Macro-Enabled_Worksheet4.xlsm"/><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Macro-Enabled_Worksheet5.xlsm"/><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Macro-Enabled_Worksheet6.xlsm"/><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7.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Macro-Enabled_Worksheet7.xlsm"/><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Macro-Enabled_Worksheet8.xlsm"/><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Macro-Enabled_Worksheet9.xlsm"/><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Macro-Enabled_Worksheet10.xlsm"/><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Macro-Enabled_Worksheet11.xlsm"/><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Macro-Enabled_Worksheet12.xlsm"/><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Excel_Macro-Enabled_Worksheet13.xlsm"/><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4.emf"/></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Excel_Macro-Enabled_Worksheet14.xlsm"/><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5.emf"/></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Excel_Macro-Enabled_Worksheet15.xlsm"/><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6.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Macro-Enabled_Worksheet16.xlsm"/><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7.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Excel_Macro-Enabled_Worksheet17.xlsm"/><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8.emf"/></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Excel_Macro-Enabled_Worksheet18.xlsm"/><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9.emf"/></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Excel_Macro-Enabled_Worksheet19.xlsm"/><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30.emf"/></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Excel_Macro-Enabled_Worksheet20.xlsm"/><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3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Excel_Macro-Enabled_Worksheet21.xlsm"/><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32.emf"/></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Excel_Macro-Enabled_Worksheet22.xlsm"/><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33.emf"/></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Excel_Macro-Enabled_Worksheet23.xlsm"/><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34.emf"/></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Excel_Macro-Enabled_Worksheet24.xlsm"/><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35.emf"/></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Excel_Macro-Enabled_Worksheet25.xlsm"/><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36.emf"/></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Microsoft_Excel_97-2003_Worksheet2.xls"/><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Macro-Enabled_Worksheet1.xlsm"/><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Macro-Enabled_Worksheet2.xlsm"/><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0" y="724250"/>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880" y="428817"/>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r="2058" b="21495"/>
          <a:stretch>
            <a:fillRect/>
          </a:stretch>
        </p:blipFill>
        <p:spPr bwMode="auto">
          <a:xfrm>
            <a:off x="395536" y="5696300"/>
            <a:ext cx="84629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ESOMAR"/>
          <p:cNvPicPr>
            <a:picLocks noChangeAspect="1" noChangeArrowheads="1"/>
          </p:cNvPicPr>
          <p:nvPr/>
        </p:nvPicPr>
        <p:blipFill>
          <a:blip r:embed="rId5">
            <a:grayscl/>
            <a:extLst>
              <a:ext uri="{28A0092B-C50C-407E-A947-70E740481C1C}">
                <a14:useLocalDpi xmlns:a14="http://schemas.microsoft.com/office/drawing/2010/main" val="0"/>
              </a:ext>
            </a:extLst>
          </a:blip>
          <a:srcRect r="33055"/>
          <a:stretch>
            <a:fillRect/>
          </a:stretch>
        </p:blipFill>
        <p:spPr bwMode="auto">
          <a:xfrm>
            <a:off x="2297113" y="6062663"/>
            <a:ext cx="14033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1" descr="iris"/>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800100" y="6132513"/>
            <a:ext cx="1270000"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p:cNvSpPr>
            <a:spLocks noChangeArrowheads="1"/>
          </p:cNvSpPr>
          <p:nvPr/>
        </p:nvSpPr>
        <p:spPr bwMode="auto">
          <a:xfrm>
            <a:off x="7786710" y="6143644"/>
            <a:ext cx="97174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400" dirty="0" smtClean="0">
                <a:solidFill>
                  <a:schemeClr val="tx1">
                    <a:lumMod val="50000"/>
                    <a:lumOff val="50000"/>
                  </a:schemeClr>
                </a:solidFill>
                <a:cs typeface="Arial" charset="0"/>
              </a:rPr>
              <a:t>June</a:t>
            </a:r>
            <a:r>
              <a:rPr lang="en-GB" sz="1400" b="0" dirty="0" smtClean="0">
                <a:solidFill>
                  <a:schemeClr val="tx1">
                    <a:lumMod val="50000"/>
                    <a:lumOff val="50000"/>
                  </a:schemeClr>
                </a:solidFill>
                <a:cs typeface="Arial" charset="0"/>
              </a:rPr>
              <a:t>, 2015</a:t>
            </a:r>
            <a:endParaRPr lang="en-GB" sz="1400" b="0" dirty="0">
              <a:solidFill>
                <a:schemeClr val="tx1">
                  <a:lumMod val="50000"/>
                  <a:lumOff val="50000"/>
                </a:schemeClr>
              </a:solidFill>
              <a:cs typeface="Arial" charset="0"/>
            </a:endParaRPr>
          </a:p>
        </p:txBody>
      </p:sp>
      <p:sp>
        <p:nvSpPr>
          <p:cNvPr id="10" name="TextBox 13"/>
          <p:cNvSpPr txBox="1">
            <a:spLocks noChangeArrowheads="1"/>
          </p:cNvSpPr>
          <p:nvPr/>
        </p:nvSpPr>
        <p:spPr bwMode="auto">
          <a:xfrm>
            <a:off x="4953000" y="3429000"/>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 customer</a:t>
            </a:r>
            <a:endParaRPr lang="en-GB" b="1" dirty="0">
              <a:solidFill>
                <a:srgbClr val="7F7F7F"/>
              </a:solidFill>
              <a:latin typeface="Calibri" pitchFamily="34" charset="0"/>
              <a:cs typeface="Arial" charset="0"/>
            </a:endParaRPr>
          </a:p>
        </p:txBody>
      </p:sp>
      <p:pic>
        <p:nvPicPr>
          <p:cNvPr id="12" name="Picture 12" descr="Spinter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064" y="5073377"/>
            <a:ext cx="194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3"/>
          <p:cNvSpPr txBox="1">
            <a:spLocks noChangeArrowheads="1"/>
          </p:cNvSpPr>
          <p:nvPr/>
        </p:nvSpPr>
        <p:spPr bwMode="auto">
          <a:xfrm>
            <a:off x="4932040" y="4797152"/>
            <a:ext cx="281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rgbClr val="5F5F5F"/>
                </a:solidFill>
                <a:latin typeface="Arial" charset="0"/>
              </a:defRPr>
            </a:lvl1pPr>
            <a:lvl2pPr marL="742950" indent="-285750">
              <a:defRPr sz="1200">
                <a:solidFill>
                  <a:srgbClr val="5F5F5F"/>
                </a:solidFill>
                <a:latin typeface="Arial" charset="0"/>
              </a:defRPr>
            </a:lvl2pPr>
            <a:lvl3pPr marL="1143000" indent="-228600">
              <a:defRPr sz="1200">
                <a:solidFill>
                  <a:srgbClr val="5F5F5F"/>
                </a:solidFill>
                <a:latin typeface="Arial" charset="0"/>
              </a:defRPr>
            </a:lvl3pPr>
            <a:lvl4pPr marL="1600200" indent="-228600">
              <a:defRPr sz="1200">
                <a:solidFill>
                  <a:srgbClr val="5F5F5F"/>
                </a:solidFill>
                <a:latin typeface="Arial" charset="0"/>
              </a:defRPr>
            </a:lvl4pPr>
            <a:lvl5pPr marL="2057400" indent="-228600">
              <a:defRPr sz="1200">
                <a:solidFill>
                  <a:srgbClr val="5F5F5F"/>
                </a:solidFill>
                <a:latin typeface="Arial" charset="0"/>
              </a:defRPr>
            </a:lvl5pPr>
            <a:lvl6pPr marL="2514600" indent="-228600" algn="just" eaLnBrk="0" fontAlgn="base" hangingPunct="0">
              <a:spcBef>
                <a:spcPct val="50000"/>
              </a:spcBef>
              <a:spcAft>
                <a:spcPct val="0"/>
              </a:spcAft>
              <a:defRPr sz="1200">
                <a:solidFill>
                  <a:srgbClr val="5F5F5F"/>
                </a:solidFill>
                <a:latin typeface="Arial" charset="0"/>
              </a:defRPr>
            </a:lvl6pPr>
            <a:lvl7pPr marL="2971800" indent="-228600" algn="just" eaLnBrk="0" fontAlgn="base" hangingPunct="0">
              <a:spcBef>
                <a:spcPct val="50000"/>
              </a:spcBef>
              <a:spcAft>
                <a:spcPct val="0"/>
              </a:spcAft>
              <a:defRPr sz="1200">
                <a:solidFill>
                  <a:srgbClr val="5F5F5F"/>
                </a:solidFill>
                <a:latin typeface="Arial" charset="0"/>
              </a:defRPr>
            </a:lvl7pPr>
            <a:lvl8pPr marL="3429000" indent="-228600" algn="just" eaLnBrk="0" fontAlgn="base" hangingPunct="0">
              <a:spcBef>
                <a:spcPct val="50000"/>
              </a:spcBef>
              <a:spcAft>
                <a:spcPct val="0"/>
              </a:spcAft>
              <a:defRPr sz="1200">
                <a:solidFill>
                  <a:srgbClr val="5F5F5F"/>
                </a:solidFill>
                <a:latin typeface="Arial" charset="0"/>
              </a:defRPr>
            </a:lvl8pPr>
            <a:lvl9pPr marL="3886200" indent="-228600" algn="just" eaLnBrk="0" fontAlgn="base" hangingPunct="0">
              <a:spcBef>
                <a:spcPct val="50000"/>
              </a:spcBef>
              <a:spcAft>
                <a:spcPct val="0"/>
              </a:spcAft>
              <a:defRPr sz="1200">
                <a:solidFill>
                  <a:srgbClr val="5F5F5F"/>
                </a:solidFill>
                <a:latin typeface="Arial" charset="0"/>
              </a:defRPr>
            </a:lvl9pPr>
          </a:lstStyle>
          <a:p>
            <a:pPr algn="l" eaLnBrk="1" hangingPunct="1">
              <a:spcBef>
                <a:spcPct val="0"/>
              </a:spcBef>
            </a:pPr>
            <a:r>
              <a:rPr lang="en-GB" b="1" dirty="0" smtClean="0">
                <a:solidFill>
                  <a:srgbClr val="7F7F7F"/>
                </a:solidFill>
                <a:latin typeface="Calibri" pitchFamily="34" charset="0"/>
                <a:cs typeface="Arial" charset="0"/>
              </a:rPr>
              <a:t>contractor</a:t>
            </a:r>
            <a:endParaRPr lang="en-GB" b="1" dirty="0">
              <a:solidFill>
                <a:srgbClr val="7F7F7F"/>
              </a:solidFill>
              <a:latin typeface="Calibri" pitchFamily="34" charset="0"/>
              <a:cs typeface="Arial" charset="0"/>
            </a:endParaRPr>
          </a:p>
        </p:txBody>
      </p:sp>
      <p:pic>
        <p:nvPicPr>
          <p:cNvPr id="99330" name="Picture 2" descr="Lietuvos laisvosios rinkos instituta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3726008"/>
            <a:ext cx="1400184" cy="68861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5"/>
          <p:cNvSpPr>
            <a:spLocks noChangeArrowheads="1"/>
          </p:cNvSpPr>
          <p:nvPr/>
        </p:nvSpPr>
        <p:spPr bwMode="auto">
          <a:xfrm>
            <a:off x="4627017" y="1071546"/>
            <a:ext cx="4231481"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kumimoji="1" lang="en-GB" sz="2800" dirty="0" smtClean="0">
                <a:solidFill>
                  <a:schemeClr val="tx1">
                    <a:lumMod val="65000"/>
                    <a:lumOff val="35000"/>
                  </a:schemeClr>
                </a:solidFill>
                <a:cs typeface="Tahoma" pitchFamily="34" charset="0"/>
              </a:rPr>
              <a:t>Resident Opinion Research Regarding Shadow Activities</a:t>
            </a:r>
          </a:p>
          <a:p>
            <a:pPr algn="ctr">
              <a:spcBef>
                <a:spcPct val="0"/>
              </a:spcBef>
            </a:pPr>
            <a:endParaRPr kumimoji="1" lang="en-GB" sz="2800" dirty="0" smtClean="0">
              <a:solidFill>
                <a:schemeClr val="tx1">
                  <a:lumMod val="65000"/>
                  <a:lumOff val="35000"/>
                </a:schemeClr>
              </a:solidFill>
              <a:cs typeface="Tahoma" pitchFamily="34" charset="0"/>
            </a:endParaRPr>
          </a:p>
          <a:p>
            <a:pPr algn="ctr">
              <a:spcBef>
                <a:spcPct val="0"/>
              </a:spcBef>
            </a:pPr>
            <a:r>
              <a:rPr kumimoji="1" lang="en-GB" sz="2400" i="1" dirty="0" smtClean="0">
                <a:solidFill>
                  <a:schemeClr val="tx1">
                    <a:lumMod val="65000"/>
                    <a:lumOff val="35000"/>
                  </a:schemeClr>
                </a:solidFill>
                <a:cs typeface="Tahoma" pitchFamily="34" charset="0"/>
              </a:rPr>
              <a:t>Poland</a:t>
            </a:r>
            <a:endParaRPr kumimoji="1" lang="en-GB" sz="2800" i="1" dirty="0" smtClean="0">
              <a:solidFill>
                <a:schemeClr val="tx1">
                  <a:lumMod val="65000"/>
                  <a:lumOff val="35000"/>
                </a:schemeClr>
              </a:solidFill>
              <a:cs typeface="Tahoma" pitchFamily="34" charset="0"/>
            </a:endParaRPr>
          </a:p>
        </p:txBody>
      </p:sp>
    </p:spTree>
    <p:extLst>
      <p:ext uri="{BB962C8B-B14F-4D97-AF65-F5344CB8AC3E}">
        <p14:creationId xmlns:p14="http://schemas.microsoft.com/office/powerpoint/2010/main" val="413615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10</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845232326"/>
              </p:ext>
            </p:extLst>
          </p:nvPr>
        </p:nvGraphicFramePr>
        <p:xfrm>
          <a:off x="71438" y="2197100"/>
          <a:ext cx="8564562" cy="3641725"/>
        </p:xfrm>
        <a:graphic>
          <a:graphicData uri="http://schemas.openxmlformats.org/presentationml/2006/ole">
            <mc:AlternateContent xmlns:mc="http://schemas.openxmlformats.org/markup-compatibility/2006">
              <mc:Choice xmlns:v="urn:schemas-microsoft-com:vml" Requires="v">
                <p:oleObj spid="_x0000_s150540" name="Macro-Enabled Worksheet" r:id="rId3" imgW="7477347" imgH="3171825" progId="Excel.SheetMacroEnabled.12">
                  <p:embed/>
                </p:oleObj>
              </mc:Choice>
              <mc:Fallback>
                <p:oleObj name="Macro-Enabled Worksheet" r:id="rId3" imgW="7477347" imgH="3171825" progId="Excel.SheetMacroEnabled.12">
                  <p:embed/>
                  <p:pic>
                    <p:nvPicPr>
                      <p:cNvPr id="0" name="Picture 2"/>
                      <p:cNvPicPr>
                        <a:picLocks noChangeArrowheads="1"/>
                      </p:cNvPicPr>
                      <p:nvPr/>
                    </p:nvPicPr>
                    <p:blipFill>
                      <a:blip r:embed="rId4"/>
                      <a:srcRect/>
                      <a:stretch>
                        <a:fillRect/>
                      </a:stretch>
                    </p:blipFill>
                    <p:spPr bwMode="auto">
                      <a:xfrm>
                        <a:off x="71438" y="2197100"/>
                        <a:ext cx="8564562" cy="364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4" name="Text Box 11"/>
          <p:cNvSpPr txBox="1">
            <a:spLocks noChangeArrowheads="1"/>
          </p:cNvSpPr>
          <p:nvPr/>
        </p:nvSpPr>
        <p:spPr bwMode="auto">
          <a:xfrm>
            <a:off x="8495928" y="3071810"/>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N=1003</a:t>
            </a:r>
            <a:endParaRPr lang="en-GB" sz="1000" dirty="0">
              <a:latin typeface="+mn-lt"/>
            </a:endParaRPr>
          </a:p>
        </p:txBody>
      </p:sp>
      <p:sp>
        <p:nvSpPr>
          <p:cNvPr id="19" name="Text Box 11"/>
          <p:cNvSpPr txBox="1">
            <a:spLocks noChangeArrowheads="1"/>
          </p:cNvSpPr>
          <p:nvPr/>
        </p:nvSpPr>
        <p:spPr bwMode="auto">
          <a:xfrm>
            <a:off x="8506252" y="455093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N=89</a:t>
            </a:r>
            <a:endParaRPr lang="en-GB" sz="1000" dirty="0">
              <a:latin typeface="+mn-lt"/>
            </a:endParaRPr>
          </a:p>
        </p:txBody>
      </p:sp>
      <p:sp>
        <p:nvSpPr>
          <p:cNvPr id="20" name="Text Box 11"/>
          <p:cNvSpPr txBox="1">
            <a:spLocks noChangeArrowheads="1"/>
          </p:cNvSpPr>
          <p:nvPr/>
        </p:nvSpPr>
        <p:spPr bwMode="auto">
          <a:xfrm>
            <a:off x="8501122" y="527101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N=889</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11</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241072500"/>
              </p:ext>
            </p:extLst>
          </p:nvPr>
        </p:nvGraphicFramePr>
        <p:xfrm>
          <a:off x="68263" y="2197100"/>
          <a:ext cx="8529637" cy="3944938"/>
        </p:xfrm>
        <a:graphic>
          <a:graphicData uri="http://schemas.openxmlformats.org/presentationml/2006/ole">
            <mc:AlternateContent xmlns:mc="http://schemas.openxmlformats.org/markup-compatibility/2006">
              <mc:Choice xmlns:v="urn:schemas-microsoft-com:vml" Requires="v">
                <p:oleObj spid="_x0000_s151564" name="Macro-Enabled Worksheet" r:id="rId3" imgW="7353233" imgH="3400357" progId="Excel.SheetMacroEnabled.12">
                  <p:embed/>
                </p:oleObj>
              </mc:Choice>
              <mc:Fallback>
                <p:oleObj name="Macro-Enabled Worksheet" r:id="rId3" imgW="7353233" imgH="3400357" progId="Excel.SheetMacroEnabled.12">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3" y="2197100"/>
                        <a:ext cx="8529637" cy="3944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what is the likelihood to be </a:t>
            </a:r>
            <a:r>
              <a:rPr lang="en-GB" sz="1600" b="1" i="1" dirty="0" smtClean="0">
                <a:solidFill>
                  <a:schemeClr val="bg1"/>
                </a:solidFill>
              </a:rPr>
              <a:t>detected purchasing a good or service from an illegal source that is not registered and doesn’t pay taxes?</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N=1003</a:t>
            </a:r>
            <a:endParaRPr lang="en-GB" sz="1000" dirty="0">
              <a:latin typeface="+mn-lt"/>
            </a:endParaRPr>
          </a:p>
        </p:txBody>
      </p:sp>
      <p:sp>
        <p:nvSpPr>
          <p:cNvPr id="19" name="Text Box 11"/>
          <p:cNvSpPr txBox="1">
            <a:spLocks noChangeArrowheads="1"/>
          </p:cNvSpPr>
          <p:nvPr/>
        </p:nvSpPr>
        <p:spPr bwMode="auto">
          <a:xfrm>
            <a:off x="8506252" y="4611539"/>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N=303</a:t>
            </a:r>
            <a:endParaRPr lang="en-GB" sz="1000" dirty="0">
              <a:latin typeface="+mn-lt"/>
            </a:endParaRPr>
          </a:p>
        </p:txBody>
      </p:sp>
      <p:sp>
        <p:nvSpPr>
          <p:cNvPr id="20" name="Text Box 11"/>
          <p:cNvSpPr txBox="1">
            <a:spLocks noChangeArrowheads="1"/>
          </p:cNvSpPr>
          <p:nvPr/>
        </p:nvSpPr>
        <p:spPr bwMode="auto">
          <a:xfrm>
            <a:off x="8501122" y="5429264"/>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N=602</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1880323481"/>
              </p:ext>
            </p:extLst>
          </p:nvPr>
        </p:nvGraphicFramePr>
        <p:xfrm>
          <a:off x="150813" y="2097101"/>
          <a:ext cx="8802687" cy="3260725"/>
        </p:xfrm>
        <a:graphic>
          <a:graphicData uri="http://schemas.openxmlformats.org/presentationml/2006/ole">
            <mc:AlternateContent xmlns:mc="http://schemas.openxmlformats.org/markup-compatibility/2006">
              <mc:Choice xmlns:v="urn:schemas-microsoft-com:vml" Requires="v">
                <p:oleObj spid="_x0000_s101400" name="Macro-Enabled Worksheet" r:id="rId3" imgW="8534400" imgH="3162300" progId="Excel.SheetMacroEnabled.12">
                  <p:embed/>
                </p:oleObj>
              </mc:Choice>
              <mc:Fallback>
                <p:oleObj name="Macro-Enabled Worksheet" r:id="rId3" imgW="8534400" imgH="3162300" progId="Excel.SheetMacroEnabled.12">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13" y="2097101"/>
                        <a:ext cx="8802687" cy="326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12</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how severe will the punishment be in such circumstances?</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N=1003</a:t>
            </a:r>
            <a:endParaRPr lang="en-GB" sz="1100" dirty="0">
              <a:latin typeface="+mn-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0"/>
          <p:cNvSpPr txBox="1">
            <a:spLocks noChangeArrowheads="1"/>
          </p:cNvSpPr>
          <p:nvPr/>
        </p:nvSpPr>
        <p:spPr bwMode="auto">
          <a:xfrm>
            <a:off x="0" y="5854503"/>
            <a:ext cx="9144000" cy="646331"/>
          </a:xfrm>
          <a:prstGeom prst="rect">
            <a:avLst/>
          </a:prstGeom>
          <a:noFill/>
          <a:ln w="12700">
            <a:noFill/>
            <a:miter lim="800000"/>
            <a:headEnd/>
            <a:tailEnd/>
          </a:ln>
        </p:spPr>
        <p:txBody>
          <a:bodyPr wrap="square">
            <a:spAutoFit/>
          </a:bodyPr>
          <a:lstStyle/>
          <a:p>
            <a:pPr algn="just"/>
            <a:r>
              <a:rPr lang="en-GB" sz="1200" b="0" dirty="0" smtClean="0">
                <a:latin typeface="+mj-lt"/>
              </a:rPr>
              <a:t>Thinking, that punishment when working without a legal job contract or getting at least part of the wage as an „envelope wage“ is severe, was more often mentioned by age group 18-25, lowest educated respondents and part-time workers. The similar thought regarding purchasing a good or service from an illegal source that is not registered and doesn’t pay taxes, was more often indicated by age group </a:t>
            </a:r>
            <a:r>
              <a:rPr lang="en-GB" sz="1200" dirty="0" smtClean="0">
                <a:latin typeface="+mj-lt"/>
              </a:rPr>
              <a:t>18-35</a:t>
            </a:r>
            <a:r>
              <a:rPr lang="en-GB" sz="1200" b="0" dirty="0" smtClean="0">
                <a:latin typeface="+mj-lt"/>
              </a:rPr>
              <a:t>.</a:t>
            </a:r>
            <a:endParaRPr lang="en-GB" sz="1200" b="0" dirty="0">
              <a:latin typeface="+mj-lt"/>
            </a:endParaRPr>
          </a:p>
        </p:txBody>
      </p:sp>
    </p:spTree>
    <p:extLst>
      <p:ext uri="{BB962C8B-B14F-4D97-AF65-F5344CB8AC3E}">
        <p14:creationId xmlns:p14="http://schemas.microsoft.com/office/powerpoint/2010/main" val="274353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13</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473795774"/>
              </p:ext>
            </p:extLst>
          </p:nvPr>
        </p:nvGraphicFramePr>
        <p:xfrm>
          <a:off x="68263" y="2422543"/>
          <a:ext cx="8529637" cy="3506787"/>
        </p:xfrm>
        <a:graphic>
          <a:graphicData uri="http://schemas.openxmlformats.org/presentationml/2006/ole">
            <mc:AlternateContent xmlns:mc="http://schemas.openxmlformats.org/markup-compatibility/2006">
              <mc:Choice xmlns:v="urn:schemas-microsoft-com:vml" Requires="v">
                <p:oleObj spid="_x0000_s152588" name="Macro-Enabled Worksheet" r:id="rId3" imgW="7353233" imgH="3019357" progId="Excel.SheetMacroEnabled.12">
                  <p:embed/>
                </p:oleObj>
              </mc:Choice>
              <mc:Fallback>
                <p:oleObj name="Macro-Enabled Worksheet" r:id="rId3" imgW="7353233" imgH="3019357" progId="Excel.SheetMacroEnabled.12">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3" y="2422543"/>
                        <a:ext cx="8529637" cy="3506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working without a legal job contract or getting at least part of the wage as an „envelope wage“</a:t>
            </a:r>
            <a:endParaRPr lang="en-GB" sz="1600" b="1" i="1" dirty="0">
              <a:solidFill>
                <a:schemeClr val="bg1"/>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respondents who have and do not have own experience in the shadow economy</a:t>
            </a:r>
            <a:endParaRPr lang="en-GB" i="1" dirty="0">
              <a:solidFill>
                <a:srgbClr val="1AB1AF"/>
              </a:solidFill>
              <a:latin typeface="Calibri" pitchFamily="34" charset="0"/>
            </a:endParaRPr>
          </a:p>
        </p:txBody>
      </p:sp>
      <p:sp>
        <p:nvSpPr>
          <p:cNvPr id="14" name="Text Box 11"/>
          <p:cNvSpPr txBox="1">
            <a:spLocks noChangeArrowheads="1"/>
          </p:cNvSpPr>
          <p:nvPr/>
        </p:nvSpPr>
        <p:spPr bwMode="auto">
          <a:xfrm>
            <a:off x="8495928" y="3214686"/>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N=1003</a:t>
            </a:r>
            <a:endParaRPr lang="en-GB" sz="1000" dirty="0">
              <a:latin typeface="+mn-lt"/>
            </a:endParaRPr>
          </a:p>
        </p:txBody>
      </p:sp>
      <p:sp>
        <p:nvSpPr>
          <p:cNvPr id="19" name="Text Box 11"/>
          <p:cNvSpPr txBox="1">
            <a:spLocks noChangeArrowheads="1"/>
          </p:cNvSpPr>
          <p:nvPr/>
        </p:nvSpPr>
        <p:spPr bwMode="auto">
          <a:xfrm>
            <a:off x="8506252" y="4682977"/>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N=89</a:t>
            </a:r>
            <a:endParaRPr lang="en-GB" sz="1000" dirty="0">
              <a:latin typeface="+mn-lt"/>
            </a:endParaRPr>
          </a:p>
        </p:txBody>
      </p:sp>
      <p:sp>
        <p:nvSpPr>
          <p:cNvPr id="20" name="Text Box 11"/>
          <p:cNvSpPr txBox="1">
            <a:spLocks noChangeArrowheads="1"/>
          </p:cNvSpPr>
          <p:nvPr/>
        </p:nvSpPr>
        <p:spPr bwMode="auto">
          <a:xfrm>
            <a:off x="8495928" y="5397357"/>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N=889</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14</a:t>
            </a:fld>
            <a:endParaRPr lang="en-GB" dirty="0"/>
          </a:p>
        </p:txBody>
      </p:sp>
      <p:sp>
        <p:nvSpPr>
          <p:cNvPr id="10" name="Text Box 4"/>
          <p:cNvSpPr txBox="1">
            <a:spLocks noChangeArrowheads="1"/>
          </p:cNvSpPr>
          <p:nvPr/>
        </p:nvSpPr>
        <p:spPr bwMode="auto">
          <a:xfrm>
            <a:off x="0" y="947629"/>
            <a:ext cx="9143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graphicFrame>
        <p:nvGraphicFramePr>
          <p:cNvPr id="149507" name="Object 3"/>
          <p:cNvGraphicFramePr>
            <a:graphicFrameLocks/>
          </p:cNvGraphicFramePr>
          <p:nvPr>
            <p:extLst>
              <p:ext uri="{D42A27DB-BD31-4B8C-83A1-F6EECF244321}">
                <p14:modId xmlns:p14="http://schemas.microsoft.com/office/powerpoint/2010/main" val="3934461917"/>
              </p:ext>
            </p:extLst>
          </p:nvPr>
        </p:nvGraphicFramePr>
        <p:xfrm>
          <a:off x="68263" y="2347913"/>
          <a:ext cx="8693150" cy="3725862"/>
        </p:xfrm>
        <a:graphic>
          <a:graphicData uri="http://schemas.openxmlformats.org/presentationml/2006/ole">
            <mc:AlternateContent xmlns:mc="http://schemas.openxmlformats.org/markup-compatibility/2006">
              <mc:Choice xmlns:v="urn:schemas-microsoft-com:vml" Requires="v">
                <p:oleObj spid="_x0000_s153612" name="Macro-Enabled Worksheet" r:id="rId3" imgW="7305759" imgH="3133657" progId="Excel.SheetMacroEnabled.12">
                  <p:embed/>
                </p:oleObj>
              </mc:Choice>
              <mc:Fallback>
                <p:oleObj name="Macro-Enabled Worksheet" r:id="rId3" imgW="7305759" imgH="3133657" progId="Excel.SheetMacroEnabled.12">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3" y="2347913"/>
                        <a:ext cx="8693150" cy="3725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0" y="1558341"/>
            <a:ext cx="7500958" cy="584775"/>
          </a:xfrm>
          <a:prstGeom prst="rect">
            <a:avLst/>
          </a:prstGeom>
          <a:solidFill>
            <a:schemeClr val="bg1">
              <a:lumMod val="65000"/>
            </a:schemeClr>
          </a:solidFill>
        </p:spPr>
        <p:txBody>
          <a:bodyPr wrap="square" rtlCol="0">
            <a:spAutoFit/>
          </a:bodyPr>
          <a:lstStyle/>
          <a:p>
            <a:r>
              <a:rPr lang="en-GB" sz="1400" b="1" i="1" dirty="0" smtClean="0">
                <a:solidFill>
                  <a:schemeClr val="bg1"/>
                </a:solidFill>
              </a:rPr>
              <a:t>In your opinion, how severe will the punishment: </a:t>
            </a:r>
            <a:r>
              <a:rPr lang="en-GB" sz="1600" b="1" i="1" dirty="0" smtClean="0">
                <a:solidFill>
                  <a:schemeClr val="bg1"/>
                </a:solidFill>
              </a:rPr>
              <a:t>purchasing a good or service from an illegal source that is not registered and doesn’t pay taxes?</a:t>
            </a:r>
            <a:endParaRPr lang="en-GB" sz="1600" b="1" i="1" dirty="0">
              <a:solidFill>
                <a:srgbClr val="FF0000"/>
              </a:solidFill>
            </a:endParaRPr>
          </a:p>
        </p:txBody>
      </p:sp>
      <p:sp>
        <p:nvSpPr>
          <p:cNvPr id="13" name="Rectangle 15"/>
          <p:cNvSpPr>
            <a:spLocks noChangeArrowheads="1"/>
          </p:cNvSpPr>
          <p:nvPr/>
        </p:nvSpPr>
        <p:spPr bwMode="auto">
          <a:xfrm>
            <a:off x="-1" y="71414"/>
            <a:ext cx="914113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Perception of punishment for engaging in shadow activities (%)</a:t>
            </a:r>
          </a:p>
          <a:p>
            <a:pPr algn="ctr"/>
            <a:r>
              <a:rPr lang="en-GB" i="1" dirty="0" smtClean="0">
                <a:solidFill>
                  <a:srgbClr val="1AB1AF"/>
                </a:solidFill>
                <a:latin typeface="Calibri" pitchFamily="34" charset="0"/>
              </a:rPr>
              <a:t>Comparison of </a:t>
            </a:r>
            <a:r>
              <a:rPr lang="en-GB" i="1" dirty="0" smtClean="0">
                <a:solidFill>
                  <a:schemeClr val="accent2"/>
                </a:solidFill>
                <a:latin typeface="Calibri" pitchFamily="34" charset="0"/>
              </a:rPr>
              <a:t>respondents who have / have not bought goods or services from the illegal seller</a:t>
            </a:r>
            <a:endParaRPr lang="en-GB" i="1" dirty="0">
              <a:solidFill>
                <a:schemeClr val="accent2"/>
              </a:solidFill>
              <a:latin typeface="Calibri" pitchFamily="34" charset="0"/>
            </a:endParaRPr>
          </a:p>
        </p:txBody>
      </p:sp>
      <p:sp>
        <p:nvSpPr>
          <p:cNvPr id="14" name="Text Box 11"/>
          <p:cNvSpPr txBox="1">
            <a:spLocks noChangeArrowheads="1"/>
          </p:cNvSpPr>
          <p:nvPr/>
        </p:nvSpPr>
        <p:spPr bwMode="auto">
          <a:xfrm>
            <a:off x="8495928" y="3111341"/>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N=1003</a:t>
            </a:r>
            <a:endParaRPr lang="en-GB" sz="1000" dirty="0">
              <a:latin typeface="+mn-lt"/>
            </a:endParaRPr>
          </a:p>
        </p:txBody>
      </p:sp>
      <p:sp>
        <p:nvSpPr>
          <p:cNvPr id="19" name="Text Box 11"/>
          <p:cNvSpPr txBox="1">
            <a:spLocks noChangeArrowheads="1"/>
          </p:cNvSpPr>
          <p:nvPr/>
        </p:nvSpPr>
        <p:spPr bwMode="auto">
          <a:xfrm>
            <a:off x="8506252" y="4682977"/>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N=303</a:t>
            </a:r>
            <a:endParaRPr lang="en-GB" sz="1000" dirty="0">
              <a:latin typeface="+mn-lt"/>
            </a:endParaRPr>
          </a:p>
        </p:txBody>
      </p:sp>
      <p:sp>
        <p:nvSpPr>
          <p:cNvPr id="20" name="Text Box 11"/>
          <p:cNvSpPr txBox="1">
            <a:spLocks noChangeArrowheads="1"/>
          </p:cNvSpPr>
          <p:nvPr/>
        </p:nvSpPr>
        <p:spPr bwMode="auto">
          <a:xfrm>
            <a:off x="8495928" y="5429264"/>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N=602</a:t>
            </a:r>
            <a:endParaRPr lang="en-GB" sz="1000" dirty="0">
              <a:latin typeface="+mn-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Justification of engagement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3866337760"/>
              </p:ext>
            </p:extLst>
          </p:nvPr>
        </p:nvGraphicFramePr>
        <p:xfrm>
          <a:off x="130206" y="1311290"/>
          <a:ext cx="8870950" cy="4189412"/>
        </p:xfrm>
        <a:graphic>
          <a:graphicData uri="http://schemas.openxmlformats.org/presentationml/2006/ole">
            <mc:AlternateContent xmlns:mc="http://schemas.openxmlformats.org/markup-compatibility/2006">
              <mc:Choice xmlns:v="urn:schemas-microsoft-com:vml" Requires="v">
                <p:oleObj spid="_x0000_s102424" name="Macro-Enabled Worksheet" r:id="rId3" imgW="8477216" imgH="4009957" progId="Excel.SheetMacroEnabled.12">
                  <p:embed/>
                </p:oleObj>
              </mc:Choice>
              <mc:Fallback>
                <p:oleObj name="Macro-Enabled Worksheet" r:id="rId3" imgW="8477216" imgH="4009957" progId="Excel.SheetMacroEnabled.12">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206" y="1311290"/>
                        <a:ext cx="8870950" cy="4189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15</a:t>
            </a:fld>
            <a:endParaRPr lang="en-GB" dirty="0"/>
          </a:p>
        </p:txBody>
      </p:sp>
      <p:sp>
        <p:nvSpPr>
          <p:cNvPr id="10" name="Text Box 4"/>
          <p:cNvSpPr txBox="1">
            <a:spLocks noChangeArrowheads="1"/>
          </p:cNvSpPr>
          <p:nvPr/>
        </p:nvSpPr>
        <p:spPr bwMode="auto">
          <a:xfrm>
            <a:off x="0" y="947629"/>
            <a:ext cx="85056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Do you personally justify people engaging in the shadow activities listed below?</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N=1003</a:t>
            </a:r>
            <a:endParaRPr lang="en-GB" sz="1100" dirty="0">
              <a:latin typeface="+mn-lt"/>
            </a:endParaRPr>
          </a:p>
        </p:txBody>
      </p:sp>
      <p:sp>
        <p:nvSpPr>
          <p:cNvPr id="9"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0"/>
          <p:cNvSpPr txBox="1">
            <a:spLocks noChangeArrowheads="1"/>
          </p:cNvSpPr>
          <p:nvPr/>
        </p:nvSpPr>
        <p:spPr bwMode="auto">
          <a:xfrm>
            <a:off x="0" y="5500702"/>
            <a:ext cx="9144000" cy="1200329"/>
          </a:xfrm>
          <a:prstGeom prst="rect">
            <a:avLst/>
          </a:prstGeom>
          <a:noFill/>
          <a:ln w="12700">
            <a:noFill/>
            <a:miter lim="800000"/>
            <a:headEnd/>
            <a:tailEnd/>
          </a:ln>
        </p:spPr>
        <p:txBody>
          <a:bodyPr wrap="square">
            <a:spAutoFit/>
          </a:bodyPr>
          <a:lstStyle/>
          <a:p>
            <a:pPr algn="just"/>
            <a:r>
              <a:rPr lang="en-GB" sz="1200" b="0" dirty="0" smtClean="0">
                <a:latin typeface="+mj-lt"/>
              </a:rPr>
              <a:t>Working without a legal job contract when all wage is paid as an „envelope wage“ was more often justified by part-time workers, residents of rural areas and the ones that are unsatisfied with country’s government. W</a:t>
            </a:r>
            <a:r>
              <a:rPr lang="en-GB" sz="1200" dirty="0" smtClean="0"/>
              <a:t>hen part of the wage is paid as an „envelope wage“ – by age group 18-25, lowest income group and the ones with negative opinion regarding country’s government. </a:t>
            </a:r>
            <a:r>
              <a:rPr lang="en-GB" sz="1200" b="0" dirty="0" smtClean="0">
                <a:latin typeface="+mj-lt"/>
              </a:rPr>
              <a:t>Purchasing a good or service from a legal shop when you know that the seller is not declaring your payment is more often justified by lowest income group and residents of big cities. Activity to be engaged in smuggling illegal production or sales of cigarettes, alcohol products and fuel – by men, lowest educated group and residents of big cities.</a:t>
            </a:r>
            <a:endParaRPr lang="en-GB" sz="1200" b="0" dirty="0">
              <a:latin typeface="+mj-lt"/>
            </a:endParaRPr>
          </a:p>
        </p:txBody>
      </p:sp>
    </p:spTree>
    <p:extLst>
      <p:ext uri="{BB962C8B-B14F-4D97-AF65-F5344CB8AC3E}">
        <p14:creationId xmlns:p14="http://schemas.microsoft.com/office/powerpoint/2010/main" val="1614335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427775785"/>
              </p:ext>
            </p:extLst>
          </p:nvPr>
        </p:nvGraphicFramePr>
        <p:xfrm>
          <a:off x="409575" y="1473200"/>
          <a:ext cx="8475663" cy="4217988"/>
        </p:xfrm>
        <a:graphic>
          <a:graphicData uri="http://schemas.openxmlformats.org/presentationml/2006/ole">
            <mc:AlternateContent xmlns:mc="http://schemas.openxmlformats.org/markup-compatibility/2006">
              <mc:Choice xmlns:v="urn:schemas-microsoft-com:vml" Requires="v">
                <p:oleObj spid="_x0000_s103447" name="Macro-Enabled Worksheet" r:id="rId3" imgW="8448624" imgH="4200457" progId="Excel.SheetMacroEnabled.12">
                  <p:embed/>
                </p:oleObj>
              </mc:Choice>
              <mc:Fallback>
                <p:oleObj name="Macro-Enabled Worksheet" r:id="rId3" imgW="8448624" imgH="4200457" progId="Excel.SheetMacroEnabled.12">
                  <p:embed/>
                  <p:pic>
                    <p:nvPicPr>
                      <p:cNvPr id="0"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575" y="1473200"/>
                        <a:ext cx="8475663" cy="421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why do people purchase goods or services from illegal providers or legal providers who do not declare their income?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16</a:t>
            </a:fld>
            <a:endParaRPr lang="en-GB" dirty="0"/>
          </a:p>
        </p:txBody>
      </p:sp>
      <p:sp>
        <p:nvSpPr>
          <p:cNvPr id="20" name="Text Box 11"/>
          <p:cNvSpPr txBox="1">
            <a:spLocks noChangeArrowheads="1"/>
          </p:cNvSpPr>
          <p:nvPr/>
        </p:nvSpPr>
        <p:spPr bwMode="auto">
          <a:xfrm>
            <a:off x="6500826" y="4286256"/>
            <a:ext cx="178595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23" name="Text Box 11"/>
          <p:cNvSpPr txBox="1">
            <a:spLocks noChangeArrowheads="1"/>
          </p:cNvSpPr>
          <p:nvPr/>
        </p:nvSpPr>
        <p:spPr bwMode="auto">
          <a:xfrm>
            <a:off x="8495928" y="92286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N=1003</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1" name="Text Box 10"/>
          <p:cNvSpPr txBox="1">
            <a:spLocks noChangeArrowheads="1"/>
          </p:cNvSpPr>
          <p:nvPr/>
        </p:nvSpPr>
        <p:spPr bwMode="auto">
          <a:xfrm>
            <a:off x="0" y="5929330"/>
            <a:ext cx="9144000" cy="646331"/>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The reason, that buying goods and services legally is too expensive, was more often indicated by age group 26-35 and residents of rural areas. Females and older respondents (46 y.o. and more) more often mentioned, that people do not know that providers are illegal or do not declare their income.</a:t>
            </a:r>
            <a:endParaRPr lang="en-GB" sz="1200" b="0" dirty="0">
              <a:latin typeface="+mj-lt"/>
            </a:endParaRPr>
          </a:p>
        </p:txBody>
      </p:sp>
    </p:spTree>
    <p:extLst>
      <p:ext uri="{BB962C8B-B14F-4D97-AF65-F5344CB8AC3E}">
        <p14:creationId xmlns:p14="http://schemas.microsoft.com/office/powerpoint/2010/main" val="2770091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462" name="Object 14"/>
          <p:cNvGraphicFramePr>
            <a:graphicFrameLocks/>
          </p:cNvGraphicFramePr>
          <p:nvPr>
            <p:extLst>
              <p:ext uri="{D42A27DB-BD31-4B8C-83A1-F6EECF244321}">
                <p14:modId xmlns:p14="http://schemas.microsoft.com/office/powerpoint/2010/main" val="1872336135"/>
              </p:ext>
            </p:extLst>
          </p:nvPr>
        </p:nvGraphicFramePr>
        <p:xfrm>
          <a:off x="71406" y="1770081"/>
          <a:ext cx="8994775" cy="4230687"/>
        </p:xfrm>
        <a:graphic>
          <a:graphicData uri="http://schemas.openxmlformats.org/presentationml/2006/ole">
            <mc:AlternateContent xmlns:mc="http://schemas.openxmlformats.org/markup-compatibility/2006">
              <mc:Choice xmlns:v="urn:schemas-microsoft-com:vml" Requires="v">
                <p:oleObj spid="_x0000_s104472" name="Macro-Enabled Worksheet" r:id="rId3" imgW="8601024" imgH="4057785" progId="Excel.SheetMacroEnabled.12">
                  <p:embed/>
                </p:oleObj>
              </mc:Choice>
              <mc:Fallback>
                <p:oleObj name="Macro-Enabled Worksheet" r:id="rId3" imgW="8601024" imgH="4057785" progId="Excel.SheetMacroEnabled.12">
                  <p:embed/>
                  <p:pic>
                    <p:nvPicPr>
                      <p:cNvPr id="0" name="Picture 1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6" y="1770081"/>
                        <a:ext cx="8994775" cy="4230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Reasons for shadow labour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your opinion, what are the main reasons why people work illegally without a legal job contract or receive part of their wage as an “envelope wage”?</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17</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1"/>
          <p:cNvSpPr txBox="1">
            <a:spLocks noChangeArrowheads="1"/>
          </p:cNvSpPr>
          <p:nvPr/>
        </p:nvSpPr>
        <p:spPr bwMode="auto">
          <a:xfrm>
            <a:off x="571472" y="4929198"/>
            <a:ext cx="2000264"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3" name="Text Box 11"/>
          <p:cNvSpPr txBox="1">
            <a:spLocks noChangeArrowheads="1"/>
          </p:cNvSpPr>
          <p:nvPr/>
        </p:nvSpPr>
        <p:spPr bwMode="auto">
          <a:xfrm>
            <a:off x="4500562" y="573915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N=1003</a:t>
            </a:r>
            <a:endParaRPr lang="en-GB" sz="1100" dirty="0">
              <a:latin typeface="+mn-lt"/>
            </a:endParaRPr>
          </a:p>
        </p:txBody>
      </p:sp>
      <p:sp>
        <p:nvSpPr>
          <p:cNvPr id="14" name="Text Box 11"/>
          <p:cNvSpPr txBox="1">
            <a:spLocks noChangeArrowheads="1"/>
          </p:cNvSpPr>
          <p:nvPr/>
        </p:nvSpPr>
        <p:spPr bwMode="auto">
          <a:xfrm>
            <a:off x="6209944" y="573915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N=89</a:t>
            </a:r>
            <a:endParaRPr lang="en-GB" sz="1100" dirty="0">
              <a:latin typeface="+mn-lt"/>
            </a:endParaRPr>
          </a:p>
        </p:txBody>
      </p:sp>
      <p:sp>
        <p:nvSpPr>
          <p:cNvPr id="15" name="Text Box 11"/>
          <p:cNvSpPr txBox="1">
            <a:spLocks noChangeArrowheads="1"/>
          </p:cNvSpPr>
          <p:nvPr/>
        </p:nvSpPr>
        <p:spPr bwMode="auto">
          <a:xfrm>
            <a:off x="7781580" y="5739158"/>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N=889</a:t>
            </a:r>
            <a:endParaRPr lang="en-GB" sz="1100" dirty="0">
              <a:latin typeface="+mn-lt"/>
            </a:endParaRPr>
          </a:p>
        </p:txBody>
      </p:sp>
      <p:sp>
        <p:nvSpPr>
          <p:cNvPr id="16" name="TextBox 15"/>
          <p:cNvSpPr txBox="1"/>
          <p:nvPr/>
        </p:nvSpPr>
        <p:spPr>
          <a:xfrm>
            <a:off x="4143372" y="1428736"/>
            <a:ext cx="1357322" cy="276999"/>
          </a:xfrm>
          <a:prstGeom prst="rect">
            <a:avLst/>
          </a:prstGeom>
          <a:noFill/>
        </p:spPr>
        <p:txBody>
          <a:bodyPr wrap="square" rtlCol="0">
            <a:spAutoFit/>
          </a:bodyPr>
          <a:lstStyle/>
          <a:p>
            <a:pPr algn="r"/>
            <a:r>
              <a:rPr lang="en-GB" sz="1200" b="1" dirty="0" smtClean="0">
                <a:solidFill>
                  <a:schemeClr val="tx1">
                    <a:lumMod val="65000"/>
                    <a:lumOff val="35000"/>
                  </a:schemeClr>
                </a:solidFill>
              </a:rPr>
              <a:t>All respondents</a:t>
            </a:r>
            <a:endParaRPr lang="en-GB" sz="1200" b="1" dirty="0">
              <a:solidFill>
                <a:schemeClr val="tx1">
                  <a:lumMod val="65000"/>
                  <a:lumOff val="35000"/>
                </a:schemeClr>
              </a:solidFill>
            </a:endParaRPr>
          </a:p>
        </p:txBody>
      </p:sp>
      <p:sp>
        <p:nvSpPr>
          <p:cNvPr id="17" name="TextBox 16"/>
          <p:cNvSpPr txBox="1"/>
          <p:nvPr/>
        </p:nvSpPr>
        <p:spPr>
          <a:xfrm>
            <a:off x="5572132" y="1282471"/>
            <a:ext cx="1785950" cy="461665"/>
          </a:xfrm>
          <a:prstGeom prst="rect">
            <a:avLst/>
          </a:prstGeom>
          <a:noFill/>
        </p:spPr>
        <p:txBody>
          <a:bodyPr wrap="square" rtlCol="0">
            <a:spAutoFit/>
          </a:bodyPr>
          <a:lstStyle/>
          <a:p>
            <a:pPr algn="ctr"/>
            <a:r>
              <a:rPr lang="en-GB" sz="1200" b="1" dirty="0" smtClean="0">
                <a:solidFill>
                  <a:schemeClr val="tx1">
                    <a:lumMod val="65000"/>
                    <a:lumOff val="35000"/>
                  </a:schemeClr>
                </a:solidFill>
              </a:rPr>
              <a:t>Have experience working in the shadow economy</a:t>
            </a:r>
            <a:endParaRPr lang="en-GB" sz="1200" b="1" dirty="0">
              <a:solidFill>
                <a:schemeClr val="tx1">
                  <a:lumMod val="65000"/>
                  <a:lumOff val="35000"/>
                </a:schemeClr>
              </a:solidFill>
            </a:endParaRPr>
          </a:p>
        </p:txBody>
      </p:sp>
      <p:sp>
        <p:nvSpPr>
          <p:cNvPr id="18" name="TextBox 17"/>
          <p:cNvSpPr txBox="1"/>
          <p:nvPr/>
        </p:nvSpPr>
        <p:spPr>
          <a:xfrm>
            <a:off x="7358082" y="1282471"/>
            <a:ext cx="1785918" cy="646331"/>
          </a:xfrm>
          <a:prstGeom prst="rect">
            <a:avLst/>
          </a:prstGeom>
          <a:noFill/>
        </p:spPr>
        <p:txBody>
          <a:bodyPr wrap="square" rtlCol="0">
            <a:spAutoFit/>
          </a:bodyPr>
          <a:lstStyle/>
          <a:p>
            <a:pPr algn="ctr"/>
            <a:r>
              <a:rPr lang="en-GB" sz="1200" b="1" dirty="0" smtClean="0">
                <a:solidFill>
                  <a:schemeClr val="tx1">
                    <a:lumMod val="65000"/>
                    <a:lumOff val="35000"/>
                  </a:schemeClr>
                </a:solidFill>
              </a:rPr>
              <a:t>Have no experience working in the shadow economy</a:t>
            </a:r>
            <a:endParaRPr lang="en-GB" sz="1200" b="1" dirty="0">
              <a:solidFill>
                <a:schemeClr val="tx1">
                  <a:lumMod val="65000"/>
                  <a:lumOff val="35000"/>
                </a:schemeClr>
              </a:solidFill>
            </a:endParaRPr>
          </a:p>
        </p:txBody>
      </p:sp>
      <p:sp>
        <p:nvSpPr>
          <p:cNvPr id="20" name="Text Box 10"/>
          <p:cNvSpPr txBox="1">
            <a:spLocks noChangeArrowheads="1"/>
          </p:cNvSpPr>
          <p:nvPr/>
        </p:nvSpPr>
        <p:spPr bwMode="auto">
          <a:xfrm>
            <a:off x="0" y="6072206"/>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The reason for shadow labour, that people receive higher wages from undeclared labour, because taxes on labour are high, was more often mentioned by age group 26-35 and residents of rural areas.</a:t>
            </a:r>
            <a:r>
              <a:rPr lang="en-GB" sz="1200" b="0" dirty="0" smtClean="0">
                <a:solidFill>
                  <a:schemeClr val="accent2"/>
                </a:solidFill>
                <a:latin typeface="+mj-lt"/>
              </a:rPr>
              <a:t> </a:t>
            </a:r>
            <a:endParaRPr lang="en-GB" sz="1200" b="0" dirty="0">
              <a:solidFill>
                <a:schemeClr val="accent2"/>
              </a:solidFill>
              <a:latin typeface="+mj-lt"/>
            </a:endParaRPr>
          </a:p>
        </p:txBody>
      </p:sp>
    </p:spTree>
    <p:extLst>
      <p:ext uri="{BB962C8B-B14F-4D97-AF65-F5344CB8AC3E}">
        <p14:creationId xmlns:p14="http://schemas.microsoft.com/office/powerpoint/2010/main" val="3760538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Satisfaction with country’s government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satisfied with your country’s government are you?</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056522844"/>
              </p:ext>
            </p:extLst>
          </p:nvPr>
        </p:nvGraphicFramePr>
        <p:xfrm>
          <a:off x="163513" y="1392252"/>
          <a:ext cx="8870950" cy="4108450"/>
        </p:xfrm>
        <a:graphic>
          <a:graphicData uri="http://schemas.openxmlformats.org/presentationml/2006/ole">
            <mc:AlternateContent xmlns:mc="http://schemas.openxmlformats.org/markup-compatibility/2006">
              <mc:Choice xmlns:v="urn:schemas-microsoft-com:vml" Requires="v">
                <p:oleObj spid="_x0000_s105495" name="Macro-Enabled Worksheet" r:id="rId3" imgW="8477216" imgH="3924300" progId="Excel.SheetMacroEnabled.12">
                  <p:embed/>
                </p:oleObj>
              </mc:Choice>
              <mc:Fallback>
                <p:oleObj name="Macro-Enabled Worksheet" r:id="rId3" imgW="8477216" imgH="3924300" progId="Excel.SheetMacroEnabled.12">
                  <p:embed/>
                  <p:pic>
                    <p:nvPicPr>
                      <p:cNvPr id="0"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13" y="1392252"/>
                        <a:ext cx="8870950" cy="410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l">
              <a:spcBef>
                <a:spcPct val="0"/>
              </a:spcBef>
            </a:pPr>
            <a:r>
              <a:rPr lang="en-GB" sz="1100" dirty="0" smtClean="0">
                <a:latin typeface="+mn-lt"/>
              </a:rPr>
              <a:t>N=1003</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18</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12476656"/>
              </p:ext>
            </p:extLst>
          </p:nvPr>
        </p:nvGraphicFramePr>
        <p:xfrm>
          <a:off x="5715008" y="2428868"/>
          <a:ext cx="2448272" cy="304800"/>
        </p:xfrm>
        <a:graphic>
          <a:graphicData uri="http://schemas.openxmlformats.org/drawingml/2006/table">
            <a:tbl>
              <a:tblPr firstRow="1" bandRow="1">
                <a:tableStyleId>{5C22544A-7EE6-4342-B048-85BDC9FD1C3A}</a:tableStyleId>
              </a:tblPr>
              <a:tblGrid>
                <a:gridCol w="1800200"/>
                <a:gridCol w="648072"/>
              </a:tblGrid>
              <a:tr h="144016">
                <a:tc>
                  <a:txBody>
                    <a:bodyPr/>
                    <a:lstStyle/>
                    <a:p>
                      <a:r>
                        <a:rPr lang="en-US" sz="1400" dirty="0" smtClean="0"/>
                        <a:t>Average satisfaction:</a:t>
                      </a:r>
                      <a:endParaRPr lang="lt-LT" sz="1400" dirty="0"/>
                    </a:p>
                  </a:txBody>
                  <a:tcPr/>
                </a:tc>
                <a:tc>
                  <a:txBody>
                    <a:bodyPr/>
                    <a:lstStyle/>
                    <a:p>
                      <a:pPr algn="ctr"/>
                      <a:r>
                        <a:rPr lang="lt-LT" sz="1400" dirty="0" smtClean="0"/>
                        <a:t>4.6</a:t>
                      </a:r>
                      <a:endParaRPr lang="lt-LT" sz="1400" dirty="0"/>
                    </a:p>
                  </a:txBody>
                  <a:tcPr/>
                </a:tc>
              </a:tr>
            </a:tbl>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3822296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7238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19</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b="1"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3058095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171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2800" dirty="0" smtClean="0">
                <a:solidFill>
                  <a:srgbClr val="1AB1AF"/>
                </a:solidFill>
                <a:latin typeface="Calibri" pitchFamily="34" charset="0"/>
              </a:rPr>
              <a:t>methodology</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2</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830528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legal sellers without a receipt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completely legal good or service from a legal shop or service provider, but they do not receive a receipt, and the shop does not legally account the revenues.</a:t>
            </a:r>
          </a:p>
          <a:p>
            <a:r>
              <a:rPr lang="en-GB" sz="1200" b="0" i="1" dirty="0" smtClean="0">
                <a:solidFill>
                  <a:schemeClr val="tx1">
                    <a:lumMod val="65000"/>
                    <a:lumOff val="35000"/>
                  </a:schemeClr>
                </a:solidFill>
                <a:latin typeface="+mj-lt"/>
              </a:rPr>
              <a:t>Have you bought any goods or services when you knew about or suspected that the revenues are not legally accounted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495960"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N=1003</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20</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1976520455"/>
              </p:ext>
            </p:extLst>
          </p:nvPr>
        </p:nvGraphicFramePr>
        <p:xfrm>
          <a:off x="314325" y="1701816"/>
          <a:ext cx="8556625" cy="4013200"/>
        </p:xfrm>
        <a:graphic>
          <a:graphicData uri="http://schemas.openxmlformats.org/presentationml/2006/ole">
            <mc:AlternateContent xmlns:mc="http://schemas.openxmlformats.org/markup-compatibility/2006">
              <mc:Choice xmlns:v="urn:schemas-microsoft-com:vml" Requires="v">
                <p:oleObj spid="_x0000_s11804" name="Macro-Enabled Worksheet" r:id="rId3" imgW="5857824" imgH="2743200" progId="Excel.SheetMacroEnabled.12">
                  <p:embed/>
                </p:oleObj>
              </mc:Choice>
              <mc:Fallback>
                <p:oleObj name="Macro-Enabled Worksheet" r:id="rId3" imgW="5857824" imgH="2743200" progId="Excel.SheetMacroEnabled.12">
                  <p:embed/>
                  <p:pic>
                    <p:nvPicPr>
                      <p:cNvPr id="0" name="Picture 53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1701816"/>
                        <a:ext cx="8556625" cy="401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0" name="Text Box 10"/>
          <p:cNvSpPr txBox="1">
            <a:spLocks noChangeArrowheads="1"/>
          </p:cNvSpPr>
          <p:nvPr/>
        </p:nvSpPr>
        <p:spPr bwMode="auto">
          <a:xfrm>
            <a:off x="0" y="6072206"/>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legal sellers without a receipt is more common among men</a:t>
            </a:r>
            <a:r>
              <a:rPr lang="en-GB" sz="1200" dirty="0" smtClean="0">
                <a:latin typeface="+mj-lt"/>
              </a:rPr>
              <a:t> and full-time workers.</a:t>
            </a:r>
            <a:endParaRPr lang="en-GB" sz="1200" b="0" dirty="0">
              <a:latin typeface="+mj-lt"/>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200" b="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N=1003</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21</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3986165430"/>
              </p:ext>
            </p:extLst>
          </p:nvPr>
        </p:nvGraphicFramePr>
        <p:xfrm>
          <a:off x="314325" y="1627202"/>
          <a:ext cx="8420100" cy="3944938"/>
        </p:xfrm>
        <a:graphic>
          <a:graphicData uri="http://schemas.openxmlformats.org/presentationml/2006/ole">
            <mc:AlternateContent xmlns:mc="http://schemas.openxmlformats.org/markup-compatibility/2006">
              <mc:Choice xmlns:v="urn:schemas-microsoft-com:vml" Requires="v">
                <p:oleObj spid="_x0000_s106517" name="Macro-Enabled Worksheet" r:id="rId3" imgW="5876976" imgH="2752657" progId="Excel.SheetMacroEnabled.12">
                  <p:embed/>
                </p:oleObj>
              </mc:Choice>
              <mc:Fallback>
                <p:oleObj name="Macro-Enabled Worksheet" r:id="rId3" imgW="5876976" imgH="2752657" progId="Excel.SheetMacroEnabled.12">
                  <p:embed/>
                  <p:pic>
                    <p:nvPicPr>
                      <p:cNvPr id="0"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1627202"/>
                        <a:ext cx="8420100" cy="3944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1"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Experience with purchases from illegal sellers is more common among men</a:t>
            </a:r>
            <a:r>
              <a:rPr lang="en-GB" sz="1200" dirty="0" smtClean="0">
                <a:latin typeface="+mj-lt"/>
              </a:rPr>
              <a:t> and part-time workers.</a:t>
            </a:r>
            <a:endParaRPr lang="en-GB" sz="1200" b="0" dirty="0">
              <a:latin typeface="+mj-lt"/>
            </a:endParaRPr>
          </a:p>
        </p:txBody>
      </p:sp>
    </p:spTree>
    <p:extLst>
      <p:ext uri="{BB962C8B-B14F-4D97-AF65-F5344CB8AC3E}">
        <p14:creationId xmlns:p14="http://schemas.microsoft.com/office/powerpoint/2010/main" val="4277783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55" name="Object 3"/>
          <p:cNvGraphicFramePr>
            <a:graphicFrameLocks/>
          </p:cNvGraphicFramePr>
          <p:nvPr>
            <p:extLst>
              <p:ext uri="{D42A27DB-BD31-4B8C-83A1-F6EECF244321}">
                <p14:modId xmlns:p14="http://schemas.microsoft.com/office/powerpoint/2010/main" val="4058697423"/>
              </p:ext>
            </p:extLst>
          </p:nvPr>
        </p:nvGraphicFramePr>
        <p:xfrm>
          <a:off x="68263" y="2170113"/>
          <a:ext cx="8464550" cy="3495675"/>
        </p:xfrm>
        <a:graphic>
          <a:graphicData uri="http://schemas.openxmlformats.org/presentationml/2006/ole">
            <mc:AlternateContent xmlns:mc="http://schemas.openxmlformats.org/markup-compatibility/2006">
              <mc:Choice xmlns:v="urn:schemas-microsoft-com:vml" Requires="v">
                <p:oleObj spid="_x0000_s175116" name="Macro-Enabled Worksheet" r:id="rId3" imgW="7382097" imgH="3048098" progId="Excel.SheetMacroEnabled.12">
                  <p:embed/>
                </p:oleObj>
              </mc:Choice>
              <mc:Fallback>
                <p:oleObj name="Macro-Enabled Worksheet" r:id="rId3" imgW="7382097" imgH="3048098" progId="Excel.SheetMacroEnabled.12">
                  <p:embed/>
                  <p:pic>
                    <p:nvPicPr>
                      <p:cNvPr id="0" name="Picture 2"/>
                      <p:cNvPicPr>
                        <a:picLocks noChangeArrowheads="1"/>
                      </p:cNvPicPr>
                      <p:nvPr/>
                    </p:nvPicPr>
                    <p:blipFill>
                      <a:blip r:embed="rId4"/>
                      <a:srcRect/>
                      <a:stretch>
                        <a:fillRect/>
                      </a:stretch>
                    </p:blipFill>
                    <p:spPr bwMode="auto">
                      <a:xfrm>
                        <a:off x="68263" y="2170113"/>
                        <a:ext cx="8464550" cy="349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71414"/>
            <a:ext cx="9144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Experience with purchases from illegal sellers (%)</a:t>
            </a:r>
          </a:p>
          <a:p>
            <a:pPr algn="ctr"/>
            <a:r>
              <a:rPr lang="en-GB" i="1" dirty="0" smtClean="0">
                <a:solidFill>
                  <a:srgbClr val="1AB1AF"/>
                </a:solidFill>
                <a:latin typeface="Calibri" pitchFamily="34" charset="0"/>
              </a:rPr>
              <a:t>Comparison of respondents who have and do not have own experience in the shadow economy</a:t>
            </a: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2" name="Text Box 11"/>
          <p:cNvSpPr txBox="1">
            <a:spLocks noChangeArrowheads="1"/>
          </p:cNvSpPr>
          <p:nvPr/>
        </p:nvSpPr>
        <p:spPr bwMode="auto">
          <a:xfrm>
            <a:off x="8495928" y="3039903"/>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N=1003</a:t>
            </a:r>
            <a:endParaRPr lang="en-GB" sz="10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22</a:t>
            </a:fld>
            <a:endParaRPr lang="en-GB" dirty="0"/>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1"/>
          <p:cNvSpPr txBox="1">
            <a:spLocks noChangeArrowheads="1"/>
          </p:cNvSpPr>
          <p:nvPr/>
        </p:nvSpPr>
        <p:spPr bwMode="auto">
          <a:xfrm>
            <a:off x="8501090" y="4397225"/>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N=89</a:t>
            </a:r>
            <a:endParaRPr lang="en-GB" sz="1000" dirty="0">
              <a:latin typeface="+mn-lt"/>
            </a:endParaRPr>
          </a:p>
        </p:txBody>
      </p:sp>
      <p:sp>
        <p:nvSpPr>
          <p:cNvPr id="13" name="Text Box 11"/>
          <p:cNvSpPr txBox="1">
            <a:spLocks noChangeArrowheads="1"/>
          </p:cNvSpPr>
          <p:nvPr/>
        </p:nvSpPr>
        <p:spPr bwMode="auto">
          <a:xfrm>
            <a:off x="8495960" y="5111605"/>
            <a:ext cx="648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000" dirty="0" smtClean="0">
                <a:latin typeface="+mn-lt"/>
              </a:rPr>
              <a:t>N=889</a:t>
            </a:r>
            <a:endParaRPr lang="en-GB" sz="1000" dirty="0">
              <a:latin typeface="+mn-lt"/>
            </a:endParaRPr>
          </a:p>
        </p:txBody>
      </p:sp>
      <p:sp>
        <p:nvSpPr>
          <p:cNvPr id="16" name="Text Box 4"/>
          <p:cNvSpPr txBox="1">
            <a:spLocks noChangeArrowheads="1"/>
          </p:cNvSpPr>
          <p:nvPr/>
        </p:nvSpPr>
        <p:spPr bwMode="auto">
          <a:xfrm>
            <a:off x="72008" y="921752"/>
            <a:ext cx="83169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People sometimes buy a good or service from people who are not legally registered and therefore do not pay any taxes at all.</a:t>
            </a:r>
          </a:p>
          <a:p>
            <a:r>
              <a:rPr lang="en-GB" sz="1400" i="1" dirty="0" smtClean="0">
                <a:solidFill>
                  <a:schemeClr val="tx1">
                    <a:lumMod val="65000"/>
                    <a:lumOff val="35000"/>
                  </a:schemeClr>
                </a:solidFill>
                <a:latin typeface="+mj-lt"/>
              </a:rPr>
              <a:t>Have you bought any goods or services when you knew about or suspected that the seller is illegal in the last 12 months?</a:t>
            </a:r>
            <a:endParaRPr lang="en-GB" sz="1400" i="1" dirty="0">
              <a:solidFill>
                <a:schemeClr val="tx1">
                  <a:lumMod val="65000"/>
                  <a:lumOff val="35000"/>
                </a:schemeClr>
              </a:solidFill>
              <a:latin typeface="+mj-lt"/>
            </a:endParaRPr>
          </a:p>
        </p:txBody>
      </p:sp>
    </p:spTree>
    <p:extLst>
      <p:ext uri="{BB962C8B-B14F-4D97-AF65-F5344CB8AC3E}">
        <p14:creationId xmlns:p14="http://schemas.microsoft.com/office/powerpoint/2010/main" val="8038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877362793"/>
              </p:ext>
            </p:extLst>
          </p:nvPr>
        </p:nvGraphicFramePr>
        <p:xfrm>
          <a:off x="71438" y="1428750"/>
          <a:ext cx="8224837" cy="5029200"/>
        </p:xfrm>
        <a:graphic>
          <a:graphicData uri="http://schemas.openxmlformats.org/presentationml/2006/ole">
            <mc:AlternateContent xmlns:mc="http://schemas.openxmlformats.org/markup-compatibility/2006">
              <mc:Choice xmlns:v="urn:schemas-microsoft-com:vml" Requires="v">
                <p:oleObj spid="_x0000_s107542" name="Macro-Enabled Worksheet" r:id="rId3" imgW="7972647" imgH="4876604" progId="Excel.SheetMacroEnabled.12">
                  <p:embed/>
                </p:oleObj>
              </mc:Choice>
              <mc:Fallback>
                <p:oleObj name="Macro-Enabled Worksheet" r:id="rId3" imgW="7972647" imgH="4876604" progId="Excel.SheetMacroEnabled.12">
                  <p:embed/>
                  <p:pic>
                    <p:nvPicPr>
                      <p:cNvPr id="0" name="Picture 12"/>
                      <p:cNvPicPr>
                        <a:picLocks noChangeArrowheads="1"/>
                      </p:cNvPicPr>
                      <p:nvPr/>
                    </p:nvPicPr>
                    <p:blipFill>
                      <a:blip r:embed="rId4"/>
                      <a:srcRect/>
                      <a:stretch>
                        <a:fillRect/>
                      </a:stretch>
                    </p:blipFill>
                    <p:spPr bwMode="auto">
                      <a:xfrm>
                        <a:off x="71438" y="1428750"/>
                        <a:ext cx="8224837" cy="502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Goods or services bought during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6864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are the types of goods or services that you have bought in any of the aforesaid ways (illegally or when the seller did not account the revenue) during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23</a:t>
            </a:fld>
            <a:endParaRPr lang="en-GB" dirty="0"/>
          </a:p>
        </p:txBody>
      </p:sp>
      <p:sp>
        <p:nvSpPr>
          <p:cNvPr id="23"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N=437*</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1" name="Text Box 11"/>
          <p:cNvSpPr txBox="1">
            <a:spLocks noChangeArrowheads="1"/>
          </p:cNvSpPr>
          <p:nvPr/>
        </p:nvSpPr>
        <p:spPr bwMode="auto">
          <a:xfrm>
            <a:off x="5429256" y="4071942"/>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2" name="Text Box 10"/>
          <p:cNvSpPr txBox="1">
            <a:spLocks noChangeArrowheads="1"/>
          </p:cNvSpPr>
          <p:nvPr/>
        </p:nvSpPr>
        <p:spPr bwMode="auto">
          <a:xfrm>
            <a:off x="4357686" y="5715016"/>
            <a:ext cx="4786314" cy="646331"/>
          </a:xfrm>
          <a:prstGeom prst="rect">
            <a:avLst/>
          </a:prstGeom>
          <a:noFill/>
          <a:ln w="12700">
            <a:noFill/>
            <a:miter lim="800000"/>
            <a:headEnd/>
            <a:tailEnd/>
          </a:ln>
        </p:spPr>
        <p:txBody>
          <a:bodyPr wrap="square">
            <a:spAutoFit/>
          </a:bodyPr>
          <a:lstStyle/>
          <a:p>
            <a:pPr algn="just"/>
            <a:r>
              <a:rPr lang="en-GB" sz="1200" b="0" dirty="0" smtClean="0">
                <a:latin typeface="+mj-lt"/>
              </a:rPr>
              <a:t>Cigarettes were more often mentioned by </a:t>
            </a:r>
            <a:r>
              <a:rPr lang="en-GB" sz="1200" dirty="0" smtClean="0">
                <a:latin typeface="+mj-lt"/>
              </a:rPr>
              <a:t>men, lowest educated respondents and part-time workers. Clothes – by lowest educated respondents. </a:t>
            </a:r>
            <a:endParaRPr lang="en-GB" sz="1200" b="0" dirty="0">
              <a:latin typeface="+mj-lt"/>
            </a:endParaRPr>
          </a:p>
        </p:txBody>
      </p:sp>
    </p:spTree>
    <p:extLst>
      <p:ext uri="{BB962C8B-B14F-4D97-AF65-F5344CB8AC3E}">
        <p14:creationId xmlns:p14="http://schemas.microsoft.com/office/powerpoint/2010/main" val="911372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Monthly spending on unregistered purchases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money have you spent on these goods or services per month?</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3900195725"/>
              </p:ext>
            </p:extLst>
          </p:nvPr>
        </p:nvGraphicFramePr>
        <p:xfrm>
          <a:off x="53975" y="1870075"/>
          <a:ext cx="9104313" cy="3802063"/>
        </p:xfrm>
        <a:graphic>
          <a:graphicData uri="http://schemas.openxmlformats.org/presentationml/2006/ole">
            <mc:AlternateContent xmlns:mc="http://schemas.openxmlformats.org/markup-compatibility/2006">
              <mc:Choice xmlns:v="urn:schemas-microsoft-com:vml" Requires="v">
                <p:oleObj spid="_x0000_s108564" name="Macro-Enabled Worksheet" r:id="rId3" imgW="8582247" imgH="3581449" progId="Excel.SheetMacroEnabled.12">
                  <p:embed/>
                </p:oleObj>
              </mc:Choice>
              <mc:Fallback>
                <p:oleObj name="Macro-Enabled Worksheet" r:id="rId3" imgW="8582247" imgH="3581449" progId="Excel.SheetMacroEnabled.12">
                  <p:embed/>
                  <p:pic>
                    <p:nvPicPr>
                      <p:cNvPr id="0" name="Picture 10"/>
                      <p:cNvPicPr>
                        <a:picLocks noChangeArrowheads="1"/>
                      </p:cNvPicPr>
                      <p:nvPr/>
                    </p:nvPicPr>
                    <p:blipFill>
                      <a:blip r:embed="rId4"/>
                      <a:srcRect/>
                      <a:stretch>
                        <a:fillRect/>
                      </a:stretch>
                    </p:blipFill>
                    <p:spPr bwMode="auto">
                      <a:xfrm>
                        <a:off x="53975" y="1870075"/>
                        <a:ext cx="9104313" cy="3802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24</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N=437*</a:t>
            </a:r>
          </a:p>
          <a:p>
            <a:pPr algn="r">
              <a:spcBef>
                <a:spcPct val="0"/>
              </a:spcBef>
            </a:pPr>
            <a:r>
              <a:rPr lang="en-GB" sz="1100" dirty="0" smtClean="0">
                <a:latin typeface="+mn-lt"/>
              </a:rPr>
              <a:t>*Only respondents who experienced unregistered purchases</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28587062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432423"/>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25</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b="1" dirty="0" smtClean="0">
                <a:solidFill>
                  <a:schemeClr val="accent2"/>
                </a:solidFill>
              </a:rPr>
              <a:t>Experience with shadow labour market</a:t>
            </a:r>
            <a:endParaRPr lang="en-GB" sz="1800" b="1"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2497096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p:cNvGraphicFramePr>
          <p:nvPr>
            <p:extLst>
              <p:ext uri="{D42A27DB-BD31-4B8C-83A1-F6EECF244321}">
                <p14:modId xmlns:p14="http://schemas.microsoft.com/office/powerpoint/2010/main" val="4152486418"/>
              </p:ext>
            </p:extLst>
          </p:nvPr>
        </p:nvGraphicFramePr>
        <p:xfrm>
          <a:off x="382588" y="1500174"/>
          <a:ext cx="8420100" cy="4164013"/>
        </p:xfrm>
        <a:graphic>
          <a:graphicData uri="http://schemas.openxmlformats.org/presentationml/2006/ole">
            <mc:AlternateContent xmlns:mc="http://schemas.openxmlformats.org/markup-compatibility/2006">
              <mc:Choice xmlns:v="urn:schemas-microsoft-com:vml" Requires="v">
                <p:oleObj spid="_x0000_s109587" name="Macro-Enabled Worksheet" r:id="rId3" imgW="5876976" imgH="2905057" progId="Excel.SheetMacroEnabled.12">
                  <p:embed/>
                </p:oleObj>
              </mc:Choice>
              <mc:Fallback>
                <p:oleObj name="Macro-Enabled Worksheet" r:id="rId3" imgW="5876976" imgH="2905057" progId="Excel.SheetMacroEnabled.12">
                  <p:embed/>
                  <p:pic>
                    <p:nvPicPr>
                      <p:cNvPr id="0" name="Picture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88" y="1500174"/>
                        <a:ext cx="8420100" cy="4164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Having friends or relatives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 people participate in the shadow labour market. They work without labour contracts or receive part of their wage paid as an “envelope wage”.</a:t>
            </a:r>
          </a:p>
          <a:p>
            <a:r>
              <a:rPr lang="en-GB" sz="1200" b="0" i="1" dirty="0" smtClean="0">
                <a:solidFill>
                  <a:schemeClr val="tx1">
                    <a:lumMod val="65000"/>
                    <a:lumOff val="35000"/>
                  </a:schemeClr>
                </a:solidFill>
                <a:latin typeface="+mj-lt"/>
              </a:rPr>
              <a:t>Have your friends or relatives worked under such conditions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N=1003</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26</a:t>
            </a:fld>
            <a:endParaRPr lang="en-GB" dirty="0"/>
          </a:p>
        </p:txBody>
      </p:sp>
      <p:sp>
        <p:nvSpPr>
          <p:cNvPr id="3" name="Isosceles Triangle 2"/>
          <p:cNvSpPr/>
          <p:nvPr/>
        </p:nvSpPr>
        <p:spPr>
          <a:xfrm rot="5400000">
            <a:off x="6249368" y="2466012"/>
            <a:ext cx="576064" cy="2160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871049879"/>
              </p:ext>
            </p:extLst>
          </p:nvPr>
        </p:nvGraphicFramePr>
        <p:xfrm>
          <a:off x="6715140" y="2428868"/>
          <a:ext cx="2286016" cy="304800"/>
        </p:xfrm>
        <a:graphic>
          <a:graphicData uri="http://schemas.openxmlformats.org/drawingml/2006/table">
            <a:tbl>
              <a:tblPr firstRow="1" bandRow="1">
                <a:tableStyleId>{5C22544A-7EE6-4342-B048-85BDC9FD1C3A}</a:tableStyleId>
              </a:tblPr>
              <a:tblGrid>
                <a:gridCol w="1531598"/>
                <a:gridCol w="754418"/>
              </a:tblGrid>
              <a:tr h="144016">
                <a:tc>
                  <a:txBody>
                    <a:bodyPr/>
                    <a:lstStyle/>
                    <a:p>
                      <a:r>
                        <a:rPr lang="en-US" sz="1400" dirty="0" smtClean="0"/>
                        <a:t>Average number:</a:t>
                      </a:r>
                      <a:endParaRPr lang="lt-LT" sz="1400" dirty="0"/>
                    </a:p>
                  </a:txBody>
                  <a:tcPr/>
                </a:tc>
                <a:tc>
                  <a:txBody>
                    <a:bodyPr/>
                    <a:lstStyle/>
                    <a:p>
                      <a:pPr algn="ctr"/>
                      <a:r>
                        <a:rPr lang="lt-LT" sz="1400" dirty="0" smtClean="0"/>
                        <a:t>4.6</a:t>
                      </a:r>
                      <a:endParaRPr lang="lt-LT" sz="1400" dirty="0"/>
                    </a:p>
                  </a:txBody>
                  <a:tcPr/>
                </a:tc>
              </a:tr>
            </a:tbl>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0"/>
          <p:cNvSpPr txBox="1">
            <a:spLocks noChangeArrowheads="1"/>
          </p:cNvSpPr>
          <p:nvPr/>
        </p:nvSpPr>
        <p:spPr bwMode="auto">
          <a:xfrm>
            <a:off x="0" y="6110607"/>
            <a:ext cx="9144000" cy="276999"/>
          </a:xfrm>
          <a:prstGeom prst="rect">
            <a:avLst/>
          </a:prstGeom>
          <a:noFill/>
          <a:ln w="12700">
            <a:noFill/>
            <a:miter lim="800000"/>
            <a:headEnd/>
            <a:tailEnd/>
          </a:ln>
        </p:spPr>
        <p:txBody>
          <a:bodyPr wrap="square">
            <a:spAutoFit/>
          </a:bodyPr>
          <a:lstStyle/>
          <a:p>
            <a:pPr algn="just"/>
            <a:r>
              <a:rPr lang="en-GB" sz="1200" b="0" dirty="0" smtClean="0">
                <a:latin typeface="+mj-lt"/>
              </a:rPr>
              <a:t>Friends or relatives in shadow labour market more often mentioned having females, lowest educated respondents and full-time workers.</a:t>
            </a:r>
            <a:endParaRPr lang="en-GB" sz="1200" b="0" dirty="0">
              <a:latin typeface="+mj-lt"/>
            </a:endParaRPr>
          </a:p>
        </p:txBody>
      </p:sp>
    </p:spTree>
    <p:extLst>
      <p:ext uri="{BB962C8B-B14F-4D97-AF65-F5344CB8AC3E}">
        <p14:creationId xmlns:p14="http://schemas.microsoft.com/office/powerpoint/2010/main" val="102423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657822650"/>
              </p:ext>
            </p:extLst>
          </p:nvPr>
        </p:nvGraphicFramePr>
        <p:xfrm>
          <a:off x="338169" y="1568466"/>
          <a:ext cx="8734425" cy="4217988"/>
        </p:xfrm>
        <a:graphic>
          <a:graphicData uri="http://schemas.openxmlformats.org/presentationml/2006/ole">
            <mc:AlternateContent xmlns:mc="http://schemas.openxmlformats.org/markup-compatibility/2006">
              <mc:Choice xmlns:v="urn:schemas-microsoft-com:vml" Requires="v">
                <p:oleObj spid="_x0000_s110610" name="Macro-Enabled Worksheet" r:id="rId3" imgW="8705951" imgH="4200457" progId="Excel.SheetMacroEnabled.12">
                  <p:embed/>
                </p:oleObj>
              </mc:Choice>
              <mc:Fallback>
                <p:oleObj name="Macro-Enabled Worksheet" r:id="rId3" imgW="8705951" imgH="4200457" progId="Excel.SheetMacroEnabled.12">
                  <p:embed/>
                  <p:pic>
                    <p:nvPicPr>
                      <p:cNvPr id="0" name="Picture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169" y="1568466"/>
                        <a:ext cx="8734425" cy="421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friends’ or relatives’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do you think they have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27</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N=331*</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1"/>
          <p:cNvSpPr txBox="1">
            <a:spLocks noChangeArrowheads="1"/>
          </p:cNvSpPr>
          <p:nvPr/>
        </p:nvSpPr>
        <p:spPr bwMode="auto">
          <a:xfrm>
            <a:off x="6429388" y="4429132"/>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4" name="Text Box 10"/>
          <p:cNvSpPr txBox="1">
            <a:spLocks noChangeArrowheads="1"/>
          </p:cNvSpPr>
          <p:nvPr/>
        </p:nvSpPr>
        <p:spPr bwMode="auto">
          <a:xfrm>
            <a:off x="0" y="5786454"/>
            <a:ext cx="9144000" cy="830997"/>
          </a:xfrm>
          <a:prstGeom prst="rect">
            <a:avLst/>
          </a:prstGeom>
          <a:solidFill>
            <a:schemeClr val="bg1"/>
          </a:solidFill>
          <a:ln w="12700">
            <a:noFill/>
            <a:miter lim="800000"/>
            <a:headEnd/>
            <a:tailEnd/>
          </a:ln>
        </p:spPr>
        <p:txBody>
          <a:bodyPr wrap="square">
            <a:spAutoFit/>
          </a:bodyPr>
          <a:lstStyle/>
          <a:p>
            <a:pPr algn="just"/>
            <a:r>
              <a:rPr lang="en-GB" sz="1200" b="0" dirty="0" smtClean="0">
                <a:latin typeface="+mj-lt"/>
              </a:rPr>
              <a:t>Friends or relatives, that have worked with a legal job contract and received part of their wage as an „envelope wage“, more often mention having age group 26-45 and highest income group.  </a:t>
            </a:r>
            <a:r>
              <a:rPr lang="en-GB" sz="1200" dirty="0" smtClean="0">
                <a:latin typeface="+mj-lt"/>
              </a:rPr>
              <a:t>Friends, that have worked without a legal job contract and received all the wage as an „envelope wage“, more often mentioned having f</a:t>
            </a:r>
            <a:r>
              <a:rPr lang="en-GB" sz="1200" b="0" dirty="0" smtClean="0">
                <a:latin typeface="+mj-lt"/>
              </a:rPr>
              <a:t>emales, age group 18-25, lowest income respondents, residents of rural areas and the ones with positive opinion regarding country’s government.</a:t>
            </a:r>
            <a:endParaRPr lang="en-GB" sz="1200" b="0" dirty="0">
              <a:latin typeface="+mj-lt"/>
            </a:endParaRPr>
          </a:p>
        </p:txBody>
      </p:sp>
    </p:spTree>
    <p:extLst>
      <p:ext uri="{BB962C8B-B14F-4D97-AF65-F5344CB8AC3E}">
        <p14:creationId xmlns:p14="http://schemas.microsoft.com/office/powerpoint/2010/main" val="222513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318245553"/>
              </p:ext>
            </p:extLst>
          </p:nvPr>
        </p:nvGraphicFramePr>
        <p:xfrm>
          <a:off x="71406" y="1357298"/>
          <a:ext cx="8569325" cy="4762500"/>
        </p:xfrm>
        <a:graphic>
          <a:graphicData uri="http://schemas.openxmlformats.org/presentationml/2006/ole">
            <mc:AlternateContent xmlns:mc="http://schemas.openxmlformats.org/markup-compatibility/2006">
              <mc:Choice xmlns:v="urn:schemas-microsoft-com:vml" Requires="v">
                <p:oleObj spid="_x0000_s111634" name="Macro-Enabled Worksheet" r:id="rId3" imgW="8305935" imgH="4619557" progId="Excel.SheetMacroEnabled.12">
                  <p:embed/>
                </p:oleObj>
              </mc:Choice>
              <mc:Fallback>
                <p:oleObj name="Macro-Enabled Worksheet" r:id="rId3" imgW="8305935" imgH="4619557" progId="Excel.SheetMacroEnabled.12">
                  <p:embed/>
                  <p:pic>
                    <p:nvPicPr>
                      <p:cNvPr id="0" name="Picture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06" y="1357298"/>
                        <a:ext cx="8569325" cy="476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Friends’ or relatives’ shadow employment areas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In what area(s) have they had shadow employment in the last 12 months?</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28</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N=331*</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1"/>
          <p:cNvSpPr txBox="1">
            <a:spLocks noChangeArrowheads="1"/>
          </p:cNvSpPr>
          <p:nvPr/>
        </p:nvSpPr>
        <p:spPr bwMode="auto">
          <a:xfrm>
            <a:off x="6429388" y="4572008"/>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
        <p:nvSpPr>
          <p:cNvPr id="13" name="Text Box 10"/>
          <p:cNvSpPr txBox="1">
            <a:spLocks noChangeArrowheads="1"/>
          </p:cNvSpPr>
          <p:nvPr/>
        </p:nvSpPr>
        <p:spPr bwMode="auto">
          <a:xfrm>
            <a:off x="0" y="6110607"/>
            <a:ext cx="9144000" cy="461665"/>
          </a:xfrm>
          <a:prstGeom prst="rect">
            <a:avLst/>
          </a:prstGeom>
          <a:noFill/>
          <a:ln w="12700">
            <a:noFill/>
            <a:miter lim="800000"/>
            <a:headEnd/>
            <a:tailEnd/>
          </a:ln>
        </p:spPr>
        <p:txBody>
          <a:bodyPr wrap="square">
            <a:spAutoFit/>
          </a:bodyPr>
          <a:lstStyle/>
          <a:p>
            <a:pPr algn="just"/>
            <a:r>
              <a:rPr lang="en-GB" sz="1200" b="0" dirty="0" smtClean="0">
                <a:latin typeface="+mj-lt"/>
              </a:rPr>
              <a:t>Construction and renovation was more often mentioned by men, oldest respondents (56 y.o. </a:t>
            </a:r>
            <a:r>
              <a:rPr lang="en-GB" sz="1200" dirty="0" smtClean="0">
                <a:latin typeface="+mj-lt"/>
              </a:rPr>
              <a:t>a</a:t>
            </a:r>
            <a:r>
              <a:rPr lang="en-GB" sz="1200" b="0" dirty="0" smtClean="0">
                <a:latin typeface="+mj-lt"/>
              </a:rPr>
              <a:t>nd more), lowest educated ones and residents of rural areas.</a:t>
            </a:r>
            <a:r>
              <a:rPr lang="en-GB" sz="1200" dirty="0" smtClean="0">
                <a:latin typeface="+mj-lt"/>
              </a:rPr>
              <a:t> Auto and other repairs  / production – by men. </a:t>
            </a:r>
            <a:endParaRPr lang="en-GB" sz="1200" b="0" dirty="0">
              <a:latin typeface="+mj-lt"/>
            </a:endParaRPr>
          </a:p>
        </p:txBody>
      </p:sp>
    </p:spTree>
    <p:extLst>
      <p:ext uri="{BB962C8B-B14F-4D97-AF65-F5344CB8AC3E}">
        <p14:creationId xmlns:p14="http://schemas.microsoft.com/office/powerpoint/2010/main" val="39937667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by friends or relatives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many hours do you think he/she has spent on average per week on these activities in the last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850607422"/>
              </p:ext>
            </p:extLst>
          </p:nvPr>
        </p:nvGraphicFramePr>
        <p:xfrm>
          <a:off x="163513" y="1385901"/>
          <a:ext cx="8802687" cy="3971925"/>
        </p:xfrm>
        <a:graphic>
          <a:graphicData uri="http://schemas.openxmlformats.org/presentationml/2006/ole">
            <mc:AlternateContent xmlns:mc="http://schemas.openxmlformats.org/markup-compatibility/2006">
              <mc:Choice xmlns:v="urn:schemas-microsoft-com:vml" Requires="v">
                <p:oleObj spid="_x0000_s112658" name="Macro-Enabled Worksheet" r:id="rId3" imgW="8534400" imgH="3848100" progId="Excel.SheetMacroEnabled.12">
                  <p:embed/>
                </p:oleObj>
              </mc:Choice>
              <mc:Fallback>
                <p:oleObj name="Macro-Enabled Worksheet" r:id="rId3" imgW="8534400" imgH="3848100" progId="Excel.SheetMacroEnabled.12">
                  <p:embed/>
                  <p:pic>
                    <p:nvPicPr>
                      <p:cNvPr id="0" name="Picture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13" y="1385901"/>
                        <a:ext cx="8802687" cy="397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29</a:t>
            </a:fld>
            <a:endParaRPr lang="en-GB" dirty="0"/>
          </a:p>
        </p:txBody>
      </p:sp>
      <p:sp>
        <p:nvSpPr>
          <p:cNvPr id="11" name="Text Box 11"/>
          <p:cNvSpPr txBox="1">
            <a:spLocks noChangeArrowheads="1"/>
          </p:cNvSpPr>
          <p:nvPr/>
        </p:nvSpPr>
        <p:spPr bwMode="auto">
          <a:xfrm>
            <a:off x="7000892" y="922868"/>
            <a:ext cx="214310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N=331*</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420408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a:solidFill>
                  <a:srgbClr val="1AB1AF"/>
                </a:solidFill>
                <a:latin typeface="Calibri" pitchFamily="34" charset="0"/>
              </a:rPr>
              <a:t>Research methodology</a:t>
            </a:r>
          </a:p>
        </p:txBody>
      </p:sp>
      <p:sp>
        <p:nvSpPr>
          <p:cNvPr id="7" name="Rectangle 6"/>
          <p:cNvSpPr txBox="1">
            <a:spLocks noChangeArrowheads="1"/>
          </p:cNvSpPr>
          <p:nvPr/>
        </p:nvSpPr>
        <p:spPr>
          <a:xfrm>
            <a:off x="35496" y="1196752"/>
            <a:ext cx="9073008" cy="532859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buNone/>
            </a:pPr>
            <a:r>
              <a:rPr lang="en-GB" sz="1400" dirty="0" smtClean="0">
                <a:solidFill>
                  <a:schemeClr val="tx1">
                    <a:lumMod val="65000"/>
                    <a:lumOff val="35000"/>
                  </a:schemeClr>
                </a:solidFill>
                <a:latin typeface="Calibri" pitchFamily="34" charset="0"/>
              </a:rPr>
              <a:t>Market and public research company „Spinter research“ during the period May 20</a:t>
            </a:r>
            <a:r>
              <a:rPr lang="en-GB" sz="1400" baseline="30000" dirty="0" smtClean="0">
                <a:solidFill>
                  <a:schemeClr val="tx1">
                    <a:lumMod val="65000"/>
                    <a:lumOff val="35000"/>
                  </a:schemeClr>
                </a:solidFill>
                <a:latin typeface="Calibri" pitchFamily="34" charset="0"/>
              </a:rPr>
              <a:t>th</a:t>
            </a:r>
            <a:r>
              <a:rPr lang="en-GB" sz="1400" dirty="0" smtClean="0">
                <a:solidFill>
                  <a:schemeClr val="tx1">
                    <a:lumMod val="65000"/>
                    <a:lumOff val="35000"/>
                  </a:schemeClr>
                </a:solidFill>
                <a:latin typeface="Calibri" pitchFamily="34" charset="0"/>
              </a:rPr>
              <a:t>-27</a:t>
            </a:r>
            <a:r>
              <a:rPr lang="en-GB" sz="1400" baseline="30000" dirty="0" smtClean="0">
                <a:solidFill>
                  <a:schemeClr val="tx1">
                    <a:lumMod val="65000"/>
                    <a:lumOff val="35000"/>
                  </a:schemeClr>
                </a:solidFill>
                <a:latin typeface="Calibri" pitchFamily="34" charset="0"/>
              </a:rPr>
              <a:t>th</a:t>
            </a:r>
            <a:r>
              <a:rPr lang="en-GB" sz="1400" dirty="0" smtClean="0">
                <a:solidFill>
                  <a:schemeClr val="tx1">
                    <a:lumMod val="65000"/>
                    <a:lumOff val="35000"/>
                  </a:schemeClr>
                </a:solidFill>
                <a:latin typeface="Calibri" pitchFamily="34" charset="0"/>
              </a:rPr>
              <a:t>, 2015, carried out resident opinion research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objective</a:t>
            </a:r>
          </a:p>
          <a:p>
            <a:pPr lvl="1" algn="just">
              <a:buFontTx/>
              <a:buNone/>
            </a:pPr>
            <a:r>
              <a:rPr lang="en-GB" sz="1400" dirty="0" smtClean="0">
                <a:solidFill>
                  <a:schemeClr val="tx1">
                    <a:lumMod val="65000"/>
                    <a:lumOff val="35000"/>
                  </a:schemeClr>
                </a:solidFill>
                <a:latin typeface="Calibri" pitchFamily="34" charset="0"/>
              </a:rPr>
              <a:t>Find out residents’ experience with and opinion regarding shadow activities.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method</a:t>
            </a:r>
          </a:p>
          <a:p>
            <a:pPr marL="712788" lvl="1" indent="-255588" algn="just">
              <a:buClr>
                <a:srgbClr val="1AB1AF"/>
              </a:buClr>
              <a:buNone/>
            </a:pPr>
            <a:r>
              <a:rPr lang="en-GB" sz="1400" dirty="0" smtClean="0">
                <a:solidFill>
                  <a:schemeClr val="tx1">
                    <a:lumMod val="65000"/>
                    <a:lumOff val="35000"/>
                  </a:schemeClr>
                </a:solidFill>
                <a:latin typeface="Calibri" pitchFamily="34" charset="0"/>
              </a:rPr>
              <a:t>CAWI (Computer Assisted Web Interview), using a standardized questionnaire, which is agreed upon with the Customer. During CAWI, respondent receives an email invitation to participate in the study with the unique link, which leads to an electronic questionnaire. Respondent may fill in the questionnaire any time convenient.</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Research location</a:t>
            </a:r>
          </a:p>
          <a:p>
            <a:pPr lvl="1" algn="just">
              <a:buFontTx/>
              <a:buNone/>
            </a:pPr>
            <a:r>
              <a:rPr lang="en-GB" sz="1400" dirty="0" smtClean="0">
                <a:solidFill>
                  <a:schemeClr val="tx1">
                    <a:lumMod val="65000"/>
                    <a:lumOff val="35000"/>
                  </a:schemeClr>
                </a:solidFill>
                <a:latin typeface="Calibri" pitchFamily="34" charset="0"/>
              </a:rPr>
              <a:t>Poland.</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Target group</a:t>
            </a:r>
          </a:p>
          <a:p>
            <a:pPr lvl="1" algn="just">
              <a:buNone/>
            </a:pPr>
            <a:r>
              <a:rPr lang="en-GB" sz="1400" dirty="0" smtClean="0">
                <a:solidFill>
                  <a:schemeClr val="tx1">
                    <a:lumMod val="65000"/>
                    <a:lumOff val="35000"/>
                  </a:schemeClr>
                </a:solidFill>
                <a:latin typeface="Calibri" pitchFamily="34" charset="0"/>
              </a:rPr>
              <a:t>Residents aged 18-75.</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Sample size</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1003 respondents.</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Sampling method</a:t>
            </a:r>
            <a:endParaRPr lang="en-GB" sz="1400" dirty="0" smtClean="0">
              <a:solidFill>
                <a:schemeClr val="tx1">
                  <a:lumMod val="65000"/>
                  <a:lumOff val="35000"/>
                </a:schemeClr>
              </a:solidFill>
              <a:latin typeface="Calibri" pitchFamily="34" charset="0"/>
            </a:endParaRPr>
          </a:p>
          <a:p>
            <a:pPr lvl="1" algn="just">
              <a:buFontTx/>
              <a:buNone/>
            </a:pPr>
            <a:r>
              <a:rPr lang="en-GB" sz="1400" dirty="0" smtClean="0">
                <a:solidFill>
                  <a:schemeClr val="tx1">
                    <a:lumMod val="65000"/>
                    <a:lumOff val="35000"/>
                  </a:schemeClr>
                </a:solidFill>
                <a:latin typeface="Calibri" pitchFamily="34" charset="0"/>
              </a:rPr>
              <a:t>Quota sampling applying gender, age and place of residence quota.</a:t>
            </a:r>
          </a:p>
          <a:p>
            <a:pPr lvl="1" algn="just">
              <a:buClr>
                <a:srgbClr val="1AB1AF"/>
              </a:buClr>
              <a:buFont typeface="Wingdings" pitchFamily="2" charset="2"/>
              <a:buChar char="q"/>
            </a:pPr>
            <a:r>
              <a:rPr lang="en-GB" sz="1400" b="1" dirty="0" smtClean="0">
                <a:solidFill>
                  <a:schemeClr val="tx1">
                    <a:lumMod val="65000"/>
                    <a:lumOff val="35000"/>
                  </a:schemeClr>
                </a:solidFill>
                <a:latin typeface="Calibri" pitchFamily="34" charset="0"/>
              </a:rPr>
              <a:t>Data analysis</a:t>
            </a:r>
          </a:p>
          <a:p>
            <a:pPr lvl="1" algn="just">
              <a:buFontTx/>
              <a:buNone/>
            </a:pPr>
            <a:r>
              <a:rPr lang="en-GB" sz="1400" dirty="0" smtClean="0">
                <a:solidFill>
                  <a:schemeClr val="tx1">
                    <a:lumMod val="65000"/>
                    <a:lumOff val="35000"/>
                  </a:schemeClr>
                </a:solidFill>
                <a:latin typeface="Calibri" pitchFamily="34" charset="0"/>
              </a:rPr>
              <a:t>Data analysis was performed using SPSS/PC statistical program. Report presents general distribution (percentages) of the answers, and distribution by social-demographical characteristics (see Appendices).</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40331731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44624"/>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by friends or relatives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How much do you think he/she has earned on average from shadow employment in the past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1948079892"/>
              </p:ext>
            </p:extLst>
          </p:nvPr>
        </p:nvGraphicFramePr>
        <p:xfrm>
          <a:off x="103188" y="1223963"/>
          <a:ext cx="8932862" cy="4451350"/>
        </p:xfrm>
        <a:graphic>
          <a:graphicData uri="http://schemas.openxmlformats.org/presentationml/2006/ole">
            <mc:AlternateContent xmlns:mc="http://schemas.openxmlformats.org/markup-compatibility/2006">
              <mc:Choice xmlns:v="urn:schemas-microsoft-com:vml" Requires="v">
                <p:oleObj spid="_x0000_s113684" name="Macro-Enabled Worksheet" r:id="rId3" imgW="8525097" imgH="4257528" progId="Excel.SheetMacroEnabled.12">
                  <p:embed/>
                </p:oleObj>
              </mc:Choice>
              <mc:Fallback>
                <p:oleObj name="Macro-Enabled Worksheet" r:id="rId3" imgW="8525097" imgH="4257528" progId="Excel.SheetMacroEnabled.12">
                  <p:embed/>
                  <p:pic>
                    <p:nvPicPr>
                      <p:cNvPr id="0" name="Picture 8"/>
                      <p:cNvPicPr>
                        <a:picLocks noChangeArrowheads="1"/>
                      </p:cNvPicPr>
                      <p:nvPr/>
                    </p:nvPicPr>
                    <p:blipFill>
                      <a:blip r:embed="rId4"/>
                      <a:srcRect/>
                      <a:stretch>
                        <a:fillRect/>
                      </a:stretch>
                    </p:blipFill>
                    <p:spPr bwMode="auto">
                      <a:xfrm>
                        <a:off x="103188" y="1223963"/>
                        <a:ext cx="8932862" cy="445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30</a:t>
            </a:fld>
            <a:endParaRPr lang="en-GB" dirty="0"/>
          </a:p>
        </p:txBody>
      </p:sp>
      <p:sp>
        <p:nvSpPr>
          <p:cNvPr id="11"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N=331*</a:t>
            </a:r>
          </a:p>
          <a:p>
            <a:pPr algn="r">
              <a:spcBef>
                <a:spcPct val="0"/>
              </a:spcBef>
            </a:pPr>
            <a:r>
              <a:rPr lang="en-GB" sz="1100" dirty="0" smtClean="0">
                <a:latin typeface="+mn-lt"/>
              </a:rPr>
              <a:t>*Only respondents having friends or relatives in shadow labour market</a:t>
            </a:r>
            <a:endParaRPr lang="en-GB" sz="1100" dirty="0">
              <a:latin typeface="+mn-lt"/>
            </a:endParaRPr>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1308836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Own experience in shadow labour market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Have you worked in the shadow economy (without a legal job contract or when a part of wage has been paid as an “envelope wage”) in the last 12 months?</a:t>
            </a:r>
            <a:endParaRPr lang="en-GB" sz="1200" b="0" i="1" dirty="0">
              <a:solidFill>
                <a:schemeClr val="tx1">
                  <a:lumMod val="65000"/>
                  <a:lumOff val="35000"/>
                </a:schemeClr>
              </a:solidFill>
              <a:latin typeface="+mj-lt"/>
            </a:endParaRPr>
          </a:p>
        </p:txBody>
      </p:sp>
      <p:sp>
        <p:nvSpPr>
          <p:cNvPr id="22" name="Text Box 11"/>
          <p:cNvSpPr txBox="1">
            <a:spLocks noChangeArrowheads="1"/>
          </p:cNvSpPr>
          <p:nvPr/>
        </p:nvSpPr>
        <p:spPr bwMode="auto">
          <a:xfrm>
            <a:off x="8388944" y="937141"/>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N=1003</a:t>
            </a:r>
            <a:endParaRPr lang="en-GB" sz="1100" dirty="0">
              <a:latin typeface="+mn-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31</a:t>
            </a:fld>
            <a:endParaRPr lang="en-GB" dirty="0"/>
          </a:p>
        </p:txBody>
      </p:sp>
      <p:graphicFrame>
        <p:nvGraphicFramePr>
          <p:cNvPr id="5" name="Object 4"/>
          <p:cNvGraphicFramePr>
            <a:graphicFrameLocks/>
          </p:cNvGraphicFramePr>
          <p:nvPr>
            <p:extLst>
              <p:ext uri="{D42A27DB-BD31-4B8C-83A1-F6EECF244321}">
                <p14:modId xmlns:p14="http://schemas.microsoft.com/office/powerpoint/2010/main" val="3606452421"/>
              </p:ext>
            </p:extLst>
          </p:nvPr>
        </p:nvGraphicFramePr>
        <p:xfrm>
          <a:off x="382588" y="1784366"/>
          <a:ext cx="8420100" cy="3930650"/>
        </p:xfrm>
        <a:graphic>
          <a:graphicData uri="http://schemas.openxmlformats.org/presentationml/2006/ole">
            <mc:AlternateContent xmlns:mc="http://schemas.openxmlformats.org/markup-compatibility/2006">
              <mc:Choice xmlns:v="urn:schemas-microsoft-com:vml" Requires="v">
                <p:oleObj spid="_x0000_s114705" name="Macro-Enabled Worksheet" r:id="rId3" imgW="5876976" imgH="2743200" progId="Excel.SheetMacroEnabled.12">
                  <p:embed/>
                </p:oleObj>
              </mc:Choice>
              <mc:Fallback>
                <p:oleObj name="Macro-Enabled Worksheet" r:id="rId3" imgW="5876976" imgH="2743200" progId="Excel.SheetMacroEnabled.12">
                  <p:embed/>
                  <p:pic>
                    <p:nvPicPr>
                      <p:cNvPr id="0"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588" y="1784366"/>
                        <a:ext cx="8420100" cy="393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29591515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p:cNvGraphicFramePr>
            <a:graphicFrameLocks/>
          </p:cNvGraphicFramePr>
          <p:nvPr>
            <p:extLst>
              <p:ext uri="{D42A27DB-BD31-4B8C-83A1-F6EECF244321}">
                <p14:modId xmlns:p14="http://schemas.microsoft.com/office/powerpoint/2010/main" val="4251167684"/>
              </p:ext>
            </p:extLst>
          </p:nvPr>
        </p:nvGraphicFramePr>
        <p:xfrm>
          <a:off x="308006" y="1711342"/>
          <a:ext cx="8693150" cy="4217988"/>
        </p:xfrm>
        <a:graphic>
          <a:graphicData uri="http://schemas.openxmlformats.org/presentationml/2006/ole">
            <mc:AlternateContent xmlns:mc="http://schemas.openxmlformats.org/markup-compatibility/2006">
              <mc:Choice xmlns:v="urn:schemas-microsoft-com:vml" Requires="v">
                <p:oleObj spid="_x0000_s115729" name="Macro-Enabled Worksheet" r:id="rId3" imgW="8667649" imgH="4200457" progId="Excel.SheetMacroEnabled.12">
                  <p:embed/>
                </p:oleObj>
              </mc:Choice>
              <mc:Fallback>
                <p:oleObj name="Macro-Enabled Worksheet" r:id="rId3" imgW="8667649" imgH="4200457" progId="Excel.SheetMacroEnabled.12">
                  <p:embed/>
                  <p:pic>
                    <p:nvPicPr>
                      <p:cNvPr id="0"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006" y="1711342"/>
                        <a:ext cx="8693150" cy="421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Type of own shadow employment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8404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What kind of shadow employment have you had?</a:t>
            </a:r>
            <a:endParaRPr lang="en-GB" sz="1200" b="0" i="1" dirty="0">
              <a:solidFill>
                <a:schemeClr val="tx1">
                  <a:lumMod val="65000"/>
                  <a:lumOff val="35000"/>
                </a:schemeClr>
              </a:solidFill>
              <a:latin typeface="+mj-lt"/>
            </a:endParaRPr>
          </a:p>
        </p:txBody>
      </p:sp>
      <p:sp>
        <p:nvSpPr>
          <p:cNvPr id="2" name="Slide Number Placeholder 1"/>
          <p:cNvSpPr>
            <a:spLocks noGrp="1"/>
          </p:cNvSpPr>
          <p:nvPr>
            <p:ph type="sldNum" sz="quarter" idx="4"/>
          </p:nvPr>
        </p:nvSpPr>
        <p:spPr/>
        <p:txBody>
          <a:bodyPr/>
          <a:lstStyle/>
          <a:p>
            <a:fld id="{9FD1594A-4D42-4F98-9855-B57C3A277F5F}" type="slidenum">
              <a:rPr lang="en-GB" smtClean="0"/>
              <a:pPr/>
              <a:t>32</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N=89*</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1"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1"/>
          <p:cNvSpPr txBox="1">
            <a:spLocks noChangeArrowheads="1"/>
          </p:cNvSpPr>
          <p:nvPr/>
        </p:nvSpPr>
        <p:spPr bwMode="auto">
          <a:xfrm>
            <a:off x="6286512" y="4714884"/>
            <a:ext cx="1791080" cy="461665"/>
          </a:xfrm>
          <a:prstGeom prst="rect">
            <a:avLst/>
          </a:prstGeom>
          <a:noFill/>
          <a:ln w="3175">
            <a:noFill/>
            <a:miter lim="800000"/>
            <a:headEnd type="none" w="sm" len="sm"/>
            <a:tailEnd type="none" w="sm" len="sm"/>
          </a:ln>
        </p:spPr>
        <p:txBody>
          <a:bodyPr wrap="square">
            <a:spAutoFit/>
          </a:bodyPr>
          <a:lstStyle/>
          <a:p>
            <a:pPr>
              <a:spcBef>
                <a:spcPct val="0"/>
              </a:spcBef>
            </a:pPr>
            <a:r>
              <a:rPr lang="en-GB" sz="1200" i="1" dirty="0" smtClean="0">
                <a:solidFill>
                  <a:schemeClr val="tx1">
                    <a:lumMod val="50000"/>
                    <a:lumOff val="50000"/>
                  </a:schemeClr>
                </a:solidFill>
              </a:rPr>
              <a:t>*Multiple answer option; sum exceeds 100%</a:t>
            </a:r>
            <a:endParaRPr lang="en-GB" sz="1200" i="1" dirty="0">
              <a:solidFill>
                <a:schemeClr val="tx1">
                  <a:lumMod val="50000"/>
                  <a:lumOff val="50000"/>
                </a:schemeClr>
              </a:solidFill>
            </a:endParaRPr>
          </a:p>
        </p:txBody>
      </p:sp>
    </p:spTree>
    <p:extLst>
      <p:ext uri="{BB962C8B-B14F-4D97-AF65-F5344CB8AC3E}">
        <p14:creationId xmlns:p14="http://schemas.microsoft.com/office/powerpoint/2010/main" val="12492033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Hours spent in shadow employment per week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many hours have you spent on these activities per week?</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3388814360"/>
              </p:ext>
            </p:extLst>
          </p:nvPr>
        </p:nvGraphicFramePr>
        <p:xfrm>
          <a:off x="198469" y="1522426"/>
          <a:ext cx="8802687" cy="3835400"/>
        </p:xfrm>
        <a:graphic>
          <a:graphicData uri="http://schemas.openxmlformats.org/presentationml/2006/ole">
            <mc:AlternateContent xmlns:mc="http://schemas.openxmlformats.org/markup-compatibility/2006">
              <mc:Choice xmlns:v="urn:schemas-microsoft-com:vml" Requires="v">
                <p:oleObj spid="_x0000_s116753" name="Macro-Enabled Worksheet" r:id="rId3" imgW="8362849" imgH="3343343" progId="Excel.SheetMacroEnabled.12">
                  <p:embed/>
                </p:oleObj>
              </mc:Choice>
              <mc:Fallback>
                <p:oleObj name="Macro-Enabled Worksheet" r:id="rId3" imgW="8362849" imgH="3343343" progId="Excel.SheetMacroEnabled.12">
                  <p:embed/>
                  <p:pic>
                    <p:nvPicPr>
                      <p:cNvPr id="0"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469" y="1522426"/>
                        <a:ext cx="8802687" cy="383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33</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N=89*</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20641263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0" y="231031"/>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p>
            <a:pPr algn="ctr"/>
            <a:r>
              <a:rPr lang="en-GB" sz="2400" dirty="0" smtClean="0">
                <a:solidFill>
                  <a:srgbClr val="1AB1AF"/>
                </a:solidFill>
                <a:latin typeface="Calibri" pitchFamily="34" charset="0"/>
              </a:rPr>
              <a:t>Income earned from shadow employment per month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9" name="Text Box 4"/>
          <p:cNvSpPr txBox="1">
            <a:spLocks noChangeArrowheads="1"/>
          </p:cNvSpPr>
          <p:nvPr/>
        </p:nvSpPr>
        <p:spPr bwMode="auto">
          <a:xfrm>
            <a:off x="72008" y="921752"/>
            <a:ext cx="831693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Approximately how much have you earned from shadow employment in the past 12 months?</a:t>
            </a:r>
            <a:endParaRPr lang="en-GB" sz="1200" b="0" i="1" dirty="0">
              <a:solidFill>
                <a:schemeClr val="tx1">
                  <a:lumMod val="65000"/>
                  <a:lumOff val="35000"/>
                </a:schemeClr>
              </a:solidFill>
              <a:latin typeface="+mj-lt"/>
            </a:endParaRPr>
          </a:p>
        </p:txBody>
      </p:sp>
      <p:graphicFrame>
        <p:nvGraphicFramePr>
          <p:cNvPr id="3" name="Object 2"/>
          <p:cNvGraphicFramePr>
            <a:graphicFrameLocks/>
          </p:cNvGraphicFramePr>
          <p:nvPr>
            <p:extLst>
              <p:ext uri="{D42A27DB-BD31-4B8C-83A1-F6EECF244321}">
                <p14:modId xmlns:p14="http://schemas.microsoft.com/office/powerpoint/2010/main" val="3331526591"/>
              </p:ext>
            </p:extLst>
          </p:nvPr>
        </p:nvGraphicFramePr>
        <p:xfrm>
          <a:off x="84137" y="1252971"/>
          <a:ext cx="8975725" cy="4351337"/>
        </p:xfrm>
        <a:graphic>
          <a:graphicData uri="http://schemas.openxmlformats.org/presentationml/2006/ole">
            <mc:AlternateContent xmlns:mc="http://schemas.openxmlformats.org/markup-compatibility/2006">
              <mc:Choice xmlns:v="urn:schemas-microsoft-com:vml" Requires="v">
                <p:oleObj spid="_x0000_s117778" name="Macro-Enabled Worksheet" r:id="rId3" imgW="8582247" imgH="4162523" progId="Excel.SheetMacroEnabled.12">
                  <p:embed/>
                </p:oleObj>
              </mc:Choice>
              <mc:Fallback>
                <p:oleObj name="Macro-Enabled Worksheet" r:id="rId3" imgW="8582247" imgH="4162523" progId="Excel.SheetMacroEnabled.12">
                  <p:embed/>
                  <p:pic>
                    <p:nvPicPr>
                      <p:cNvPr id="0" name="Picture 7"/>
                      <p:cNvPicPr>
                        <a:picLocks noChangeArrowheads="1"/>
                      </p:cNvPicPr>
                      <p:nvPr/>
                    </p:nvPicPr>
                    <p:blipFill>
                      <a:blip r:embed="rId4"/>
                      <a:srcRect/>
                      <a:stretch>
                        <a:fillRect/>
                      </a:stretch>
                    </p:blipFill>
                    <p:spPr bwMode="auto">
                      <a:xfrm>
                        <a:off x="84137" y="1252971"/>
                        <a:ext cx="8975725" cy="4351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34</a:t>
            </a:fld>
            <a:endParaRPr lang="en-GB" dirty="0"/>
          </a:p>
        </p:txBody>
      </p:sp>
      <p:sp>
        <p:nvSpPr>
          <p:cNvPr id="10" name="Text Box 11"/>
          <p:cNvSpPr txBox="1">
            <a:spLocks noChangeArrowheads="1"/>
          </p:cNvSpPr>
          <p:nvPr/>
        </p:nvSpPr>
        <p:spPr bwMode="auto">
          <a:xfrm>
            <a:off x="6804248" y="922868"/>
            <a:ext cx="2339752"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r">
              <a:spcBef>
                <a:spcPct val="0"/>
              </a:spcBef>
            </a:pPr>
            <a:r>
              <a:rPr lang="en-GB" sz="1100" dirty="0" smtClean="0">
                <a:latin typeface="+mn-lt"/>
              </a:rPr>
              <a:t>N=89*</a:t>
            </a:r>
          </a:p>
          <a:p>
            <a:pPr algn="r">
              <a:spcBef>
                <a:spcPct val="0"/>
              </a:spcBef>
            </a:pPr>
            <a:r>
              <a:rPr lang="en-GB" sz="1100" dirty="0" smtClean="0">
                <a:latin typeface="+mn-lt"/>
              </a:rPr>
              <a:t>*Only respondents with own experience in shadow labour market</a:t>
            </a:r>
            <a:endParaRPr lang="en-GB" sz="1100" dirty="0">
              <a:latin typeface="+mn-lt"/>
            </a:endParaRPr>
          </a:p>
        </p:txBody>
      </p:sp>
      <p:sp>
        <p:nvSpPr>
          <p:cNvPr id="12"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998710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6642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smtClean="0">
                <a:solidFill>
                  <a:srgbClr val="1AB1AF"/>
                </a:solidFill>
                <a:latin typeface="Calibri" pitchFamily="34" charset="0"/>
              </a:rPr>
              <a:t>summary</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35</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8687989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544615"/>
          </a:xfrm>
          <a:prstGeom prst="rect">
            <a:avLst/>
          </a:prstGeom>
          <a:no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lnSpc>
                <a:spcPct val="110000"/>
              </a:lnSpc>
              <a:buClr>
                <a:srgbClr val="1AB1AF"/>
              </a:buClr>
              <a:buNone/>
            </a:pPr>
            <a:r>
              <a:rPr lang="en-GB" sz="1400" b="1" i="1" u="sng" dirty="0" smtClean="0">
                <a:solidFill>
                  <a:schemeClr val="tx1">
                    <a:lumMod val="65000"/>
                    <a:lumOff val="35000"/>
                  </a:schemeClr>
                </a:solidFill>
                <a:latin typeface="Calibri" pitchFamily="34" charset="0"/>
              </a:rPr>
              <a:t>Attitude towards shadow activities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Majority (63%) of research participants believe that likelihood to be detected working without a legal job contract or getting at least part of the wage as an “envelope wage” is low (quite low / very low). About half (52%) of respondents think the same about likelihood to be detected purchasing a good or service from an illegal source that is not registered and does not pay taxes.</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41% of respondents believe that punishment for illegal work or “envelope wage” is severe (very severe / quite severe). While punishment for purchases from an illegal source is more often seen as severe (48%).</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biggest tolerance prevails towards such shadow activity as receiving part of wage as an “envelope wage”: 42% respondents justify (completely / rather justify) such activity. 39% justify illegal working. 28% justify purchases from legal shop knowing that the seller is not declaring the payment. 17% justify engagement in smuggling, illegal production or sales of cigarettes, alcohol products and fuel.</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main reason to purchase goods from illegal providers or legal providers who do not declare their income is too expensive legal purchases (61%). 53% believe that buyers do so because they are not aware that providers are illegal or do not register their income.</a:t>
            </a:r>
          </a:p>
          <a:p>
            <a:pPr lvl="1">
              <a:lnSpc>
                <a:spcPct val="110000"/>
              </a:lnSpc>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lnSpc>
                <a:spcPct val="110000"/>
              </a:lnSpc>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62% believe that the main reason for shadow labour is possibility to receive higher wage by avoiding high labour taxes. 29% think that employees insist on paying undeclared wages. 25% indicated this way people do not want to lose social benefits, which they would if they received a legal wage.</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36</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3174223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unregistered purchases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37% of research participants indicated they had bought goods or services from legal sellers when they had known about or suspected that the revenues were not legally accounted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30% bought goods or services when they knew about or suspected that the seller is illegal in the last 12 months.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categories bought during unregistered purchases: </a:t>
            </a:r>
            <a:r>
              <a:rPr lang="en-GB" sz="1400" dirty="0">
                <a:solidFill>
                  <a:schemeClr val="tx1">
                    <a:lumMod val="65000"/>
                    <a:lumOff val="35000"/>
                  </a:schemeClr>
                </a:solidFill>
                <a:latin typeface="Calibri" pitchFamily="34" charset="0"/>
              </a:rPr>
              <a:t>cigarettes </a:t>
            </a:r>
            <a:r>
              <a:rPr lang="en-GB" sz="1400" dirty="0" smtClean="0">
                <a:solidFill>
                  <a:schemeClr val="tx1">
                    <a:lumMod val="65000"/>
                    <a:lumOff val="35000"/>
                  </a:schemeClr>
                </a:solidFill>
                <a:latin typeface="Calibri" pitchFamily="34" charset="0"/>
              </a:rPr>
              <a:t>(32</a:t>
            </a:r>
            <a:r>
              <a:rPr lang="en-GB" sz="1400" dirty="0">
                <a:solidFill>
                  <a:schemeClr val="tx1">
                    <a:lumMod val="65000"/>
                    <a:lumOff val="35000"/>
                  </a:schemeClr>
                </a:solidFill>
                <a:latin typeface="Calibri" pitchFamily="34" charset="0"/>
              </a:rPr>
              <a:t>%), </a:t>
            </a:r>
            <a:r>
              <a:rPr lang="en-GB" sz="1400" dirty="0" smtClean="0">
                <a:solidFill>
                  <a:schemeClr val="tx1">
                    <a:lumMod val="65000"/>
                    <a:lumOff val="35000"/>
                  </a:schemeClr>
                </a:solidFill>
                <a:latin typeface="Calibri" pitchFamily="34" charset="0"/>
              </a:rPr>
              <a:t>clothes </a:t>
            </a:r>
            <a:r>
              <a:rPr lang="en-GB" sz="1400" dirty="0">
                <a:solidFill>
                  <a:schemeClr val="tx1">
                    <a:lumMod val="65000"/>
                    <a:lumOff val="35000"/>
                  </a:schemeClr>
                </a:solidFill>
                <a:latin typeface="Calibri" pitchFamily="34" charset="0"/>
              </a:rPr>
              <a:t>(</a:t>
            </a:r>
            <a:r>
              <a:rPr lang="en-GB" sz="1400" dirty="0" smtClean="0">
                <a:solidFill>
                  <a:schemeClr val="tx1">
                    <a:lumMod val="65000"/>
                    <a:lumOff val="35000"/>
                  </a:schemeClr>
                </a:solidFill>
                <a:latin typeface="Calibri" pitchFamily="34" charset="0"/>
              </a:rPr>
              <a:t>24%), </a:t>
            </a:r>
            <a:r>
              <a:rPr lang="en-GB" sz="1400" dirty="0">
                <a:solidFill>
                  <a:schemeClr val="tx1">
                    <a:lumMod val="65000"/>
                    <a:lumOff val="35000"/>
                  </a:schemeClr>
                </a:solidFill>
                <a:latin typeface="Calibri" pitchFamily="34" charset="0"/>
              </a:rPr>
              <a:t>food </a:t>
            </a:r>
            <a:r>
              <a:rPr lang="en-GB" sz="1400" dirty="0" smtClean="0">
                <a:solidFill>
                  <a:schemeClr val="tx1">
                    <a:lumMod val="65000"/>
                    <a:lumOff val="35000"/>
                  </a:schemeClr>
                </a:solidFill>
                <a:latin typeface="Calibri" pitchFamily="34" charset="0"/>
              </a:rPr>
              <a:t>products (20</a:t>
            </a:r>
            <a:r>
              <a:rPr lang="en-GB" sz="1400" smtClean="0">
                <a:solidFill>
                  <a:schemeClr val="tx1">
                    <a:lumMod val="65000"/>
                    <a:lumOff val="35000"/>
                  </a:schemeClr>
                </a:solidFill>
                <a:latin typeface="Calibri" pitchFamily="34" charset="0"/>
              </a:rPr>
              <a:t>%), alcoholic </a:t>
            </a:r>
            <a:r>
              <a:rPr lang="en-GB" sz="1400" dirty="0" smtClean="0">
                <a:solidFill>
                  <a:schemeClr val="tx1">
                    <a:lumMod val="65000"/>
                    <a:lumOff val="35000"/>
                  </a:schemeClr>
                </a:solidFill>
                <a:latin typeface="Calibri" pitchFamily="34" charset="0"/>
              </a:rPr>
              <a:t>beverages (18%), auto-repair (18%), sewing, clothing and shoe repairs (18</a:t>
            </a:r>
            <a:r>
              <a:rPr lang="en-GB" sz="1400" dirty="0">
                <a:solidFill>
                  <a:schemeClr val="tx1">
                    <a:lumMod val="65000"/>
                    <a:lumOff val="35000"/>
                  </a:schemeClr>
                </a:solidFill>
                <a:latin typeface="Calibri" pitchFamily="34" charset="0"/>
              </a:rPr>
              <a:t>%), medical, beauty services, hairdressers, massages (</a:t>
            </a:r>
            <a:r>
              <a:rPr lang="en-GB" sz="1400" dirty="0" smtClean="0">
                <a:solidFill>
                  <a:schemeClr val="tx1">
                    <a:lumMod val="65000"/>
                    <a:lumOff val="35000"/>
                  </a:schemeClr>
                </a:solidFill>
                <a:latin typeface="Calibri" pitchFamily="34" charset="0"/>
              </a:rPr>
              <a:t>13%), fuel (12%), and construction </a:t>
            </a:r>
            <a:r>
              <a:rPr lang="en-GB" sz="1400" dirty="0">
                <a:solidFill>
                  <a:schemeClr val="tx1">
                    <a:lumMod val="65000"/>
                    <a:lumOff val="35000"/>
                  </a:schemeClr>
                </a:solidFill>
                <a:latin typeface="Calibri" pitchFamily="34" charset="0"/>
              </a:rPr>
              <a:t>and home renovation (</a:t>
            </a:r>
            <a:r>
              <a:rPr lang="en-GB" sz="1400" dirty="0" smtClean="0">
                <a:solidFill>
                  <a:schemeClr val="tx1">
                    <a:lumMod val="65000"/>
                    <a:lumOff val="35000"/>
                  </a:schemeClr>
                </a:solidFill>
                <a:latin typeface="Calibri" pitchFamily="34" charset="0"/>
              </a:rPr>
              <a:t>12%).</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On average, two thirds (67%) of the ones who had unregistered purchases spent up to 200 PLN per month on these goods or services: 35% spent up to 80 PLN, 32% spent 81 to 200 PLN.</a:t>
            </a: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37</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247399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(friends’ or relatives’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Every third (33%) respondent indicated having friends or relatives (4.6 persons on average) who worked in the shadow labour market. Most of them (64%) have worked with a legal job contract and received part of their 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The most popular area for shadow labour is construction and renovation (51%). Further go </a:t>
            </a:r>
            <a:r>
              <a:rPr lang="en-GB" sz="1400" dirty="0">
                <a:solidFill>
                  <a:schemeClr val="tx1">
                    <a:lumMod val="65000"/>
                    <a:lumOff val="35000"/>
                  </a:schemeClr>
                </a:solidFill>
                <a:latin typeface="Calibri" pitchFamily="34" charset="0"/>
              </a:rPr>
              <a:t>auto and other repairs </a:t>
            </a:r>
            <a:r>
              <a:rPr lang="en-GB" sz="1400" dirty="0" smtClean="0">
                <a:solidFill>
                  <a:schemeClr val="tx1">
                    <a:lumMod val="65000"/>
                    <a:lumOff val="35000"/>
                  </a:schemeClr>
                </a:solidFill>
                <a:latin typeface="Calibri" pitchFamily="34" charset="0"/>
              </a:rPr>
              <a:t>(26%), </a:t>
            </a:r>
            <a:r>
              <a:rPr lang="en-GB" sz="1400" dirty="0">
                <a:solidFill>
                  <a:schemeClr val="tx1">
                    <a:lumMod val="65000"/>
                    <a:lumOff val="35000"/>
                  </a:schemeClr>
                </a:solidFill>
                <a:latin typeface="Calibri" pitchFamily="34" charset="0"/>
              </a:rPr>
              <a:t>wholesale and retail trade </a:t>
            </a:r>
            <a:r>
              <a:rPr lang="en-GB" sz="1400" dirty="0" smtClean="0">
                <a:solidFill>
                  <a:schemeClr val="tx1">
                    <a:lumMod val="65000"/>
                    <a:lumOff val="35000"/>
                  </a:schemeClr>
                </a:solidFill>
                <a:latin typeface="Calibri" pitchFamily="34" charset="0"/>
              </a:rPr>
              <a:t>(25%), production (24%), childcare, sick and elderly care (20%) and, transportation and storage (18%).</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20% of friends or relatives working in the shadow labour market on these activities spend up to 10 hours per week on average. 18% spend 11 to 20 hours. 29% spend 21 to 40 hours. 20% spend over 40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4000 PLN (66%): for 23% it is up to 1200 PLN, for 22% it is 1201 to 2000 PLN, for 21% it is 2001 to 4000 PLN.</a:t>
            </a: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38</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1241503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summary</a:t>
            </a:r>
            <a:endParaRPr lang="en-GB" sz="2400" dirty="0">
              <a:solidFill>
                <a:srgbClr val="1AB1AF"/>
              </a:solidFill>
              <a:latin typeface="Calibri" pitchFamily="34" charset="0"/>
            </a:endParaRPr>
          </a:p>
        </p:txBody>
      </p:sp>
      <p:sp>
        <p:nvSpPr>
          <p:cNvPr id="7" name="Rectangle 6"/>
          <p:cNvSpPr txBox="1">
            <a:spLocks noChangeArrowheads="1"/>
          </p:cNvSpPr>
          <p:nvPr/>
        </p:nvSpPr>
        <p:spPr>
          <a:xfrm>
            <a:off x="0" y="908720"/>
            <a:ext cx="9036496" cy="5688632"/>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marL="457200" lvl="1" indent="0">
              <a:spcBef>
                <a:spcPts val="600"/>
              </a:spcBef>
              <a:buClr>
                <a:srgbClr val="1AB1AF"/>
              </a:buClr>
              <a:buNone/>
            </a:pPr>
            <a:r>
              <a:rPr lang="en-GB" sz="1400" b="1" i="1" u="sng" dirty="0" smtClean="0">
                <a:solidFill>
                  <a:schemeClr val="tx1">
                    <a:lumMod val="65000"/>
                    <a:lumOff val="35000"/>
                  </a:schemeClr>
                </a:solidFill>
                <a:latin typeface="Calibri" pitchFamily="34" charset="0"/>
              </a:rPr>
              <a:t>Experience with shadow labour market (own experience)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9% research participants indicated they had worked in the shadow labour market in the last 12 months. Over half of them (54%) had worked with a legal job contract but received part of their wage as an “envelope wage”.</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15% of those working in the shadow labour market on these activities spend up to 5 hours per week on average. 28% spend 5 to </a:t>
            </a:r>
            <a:r>
              <a:rPr lang="en-GB" sz="1400" dirty="0">
                <a:solidFill>
                  <a:schemeClr val="tx1">
                    <a:lumMod val="65000"/>
                    <a:lumOff val="35000"/>
                  </a:schemeClr>
                </a:solidFill>
                <a:latin typeface="Calibri" pitchFamily="34" charset="0"/>
              </a:rPr>
              <a:t>1</a:t>
            </a:r>
            <a:r>
              <a:rPr lang="en-GB" sz="1400" dirty="0" smtClean="0">
                <a:solidFill>
                  <a:schemeClr val="tx1">
                    <a:lumMod val="65000"/>
                    <a:lumOff val="35000"/>
                  </a:schemeClr>
                </a:solidFill>
                <a:latin typeface="Calibri" pitchFamily="34" charset="0"/>
              </a:rPr>
              <a:t>0 hours. 21% spend 11 to 20 hours. 22% spend 21 to 40 hours. 11% spend over 40 hours.</a:t>
            </a:r>
          </a:p>
          <a:p>
            <a:pPr lvl="1">
              <a:spcBef>
                <a:spcPts val="600"/>
              </a:spcBef>
              <a:buClr>
                <a:srgbClr val="1AB1AF"/>
              </a:buClr>
              <a:buFont typeface="Wingdings" pitchFamily="2" charset="2"/>
              <a:buChar char="q"/>
            </a:pPr>
            <a:endParaRPr lang="en-GB" sz="1400" dirty="0" smtClean="0">
              <a:solidFill>
                <a:schemeClr val="tx1">
                  <a:lumMod val="65000"/>
                  <a:lumOff val="35000"/>
                </a:schemeClr>
              </a:solidFill>
              <a:latin typeface="Calibri" pitchFamily="34" charset="0"/>
            </a:endParaRPr>
          </a:p>
          <a:p>
            <a:pPr lvl="1">
              <a:spcBef>
                <a:spcPts val="600"/>
              </a:spcBef>
              <a:buClr>
                <a:srgbClr val="1AB1AF"/>
              </a:buClr>
              <a:buFont typeface="Wingdings" pitchFamily="2" charset="2"/>
              <a:buChar char="q"/>
            </a:pPr>
            <a:r>
              <a:rPr lang="en-GB" sz="1400" dirty="0" smtClean="0">
                <a:solidFill>
                  <a:schemeClr val="tx1">
                    <a:lumMod val="65000"/>
                    <a:lumOff val="35000"/>
                  </a:schemeClr>
                </a:solidFill>
                <a:latin typeface="Calibri" pitchFamily="34" charset="0"/>
              </a:rPr>
              <a:t>Average monthly income from shadow employment is mostly under </a:t>
            </a:r>
            <a:r>
              <a:rPr lang="en-GB" sz="1400" dirty="0">
                <a:solidFill>
                  <a:schemeClr val="tx1">
                    <a:lumMod val="65000"/>
                    <a:lumOff val="35000"/>
                  </a:schemeClr>
                </a:solidFill>
                <a:latin typeface="Calibri" pitchFamily="34" charset="0"/>
              </a:rPr>
              <a:t>4</a:t>
            </a:r>
            <a:r>
              <a:rPr lang="en-GB" sz="1400" dirty="0" smtClean="0">
                <a:solidFill>
                  <a:schemeClr val="tx1">
                    <a:lumMod val="65000"/>
                    <a:lumOff val="35000"/>
                  </a:schemeClr>
                </a:solidFill>
                <a:latin typeface="Calibri" pitchFamily="34" charset="0"/>
              </a:rPr>
              <a:t>000 PLN (89%): for 27% it is up to 400 PLN, for 27% it is 401 to 1200 PLN, for 19% it is 1201 to 2000 PLN, and for 16% it is 2001 to 4000 PLN.</a:t>
            </a:r>
          </a:p>
          <a:p>
            <a:pPr lvl="1">
              <a:spcBef>
                <a:spcPts val="600"/>
              </a:spcBef>
              <a:buClr>
                <a:srgbClr val="1AB1AF"/>
              </a:buClr>
              <a:buFont typeface="Wingdings" pitchFamily="2" charset="2"/>
              <a:buChar char="q"/>
            </a:pPr>
            <a:endParaRPr lang="en-GB" sz="1400" dirty="0">
              <a:solidFill>
                <a:schemeClr val="tx1">
                  <a:lumMod val="65000"/>
                  <a:lumOff val="35000"/>
                </a:schemeClr>
              </a:solidFill>
              <a:latin typeface="Calibri" pitchFamily="34" charset="0"/>
            </a:endParaRPr>
          </a:p>
        </p:txBody>
      </p:sp>
      <p:cxnSp>
        <p:nvCxnSpPr>
          <p:cNvPr id="9" name="Straight Connector 8"/>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9FD1594A-4D42-4F98-9855-B57C3A277F5F}" type="slidenum">
              <a:rPr lang="en-GB" smtClean="0"/>
              <a:pPr/>
              <a:t>39</a:t>
            </a:fld>
            <a:endParaRPr lang="en-GB" dirty="0"/>
          </a:p>
        </p:txBody>
      </p:sp>
      <p:sp>
        <p:nvSpPr>
          <p:cNvPr id="10"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2503213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6512" y="1196752"/>
            <a:ext cx="91440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lnSpc>
                <a:spcPct val="90000"/>
              </a:lnSpc>
              <a:buClr>
                <a:srgbClr val="333333"/>
              </a:buClr>
              <a:buFontTx/>
              <a:buBlip>
                <a:blip r:embed="rId3"/>
              </a:buBlip>
            </a:pPr>
            <a:endParaRPr kumimoji="1" lang="en-GB" sz="1400" b="0" dirty="0" smtClean="0">
              <a:solidFill>
                <a:schemeClr val="tx1">
                  <a:lumMod val="65000"/>
                  <a:lumOff val="35000"/>
                </a:schemeClr>
              </a:solidFill>
            </a:endParaRPr>
          </a:p>
          <a:p>
            <a:pPr algn="just">
              <a:lnSpc>
                <a:spcPct val="90000"/>
              </a:lnSpc>
              <a:buClr>
                <a:srgbClr val="333333"/>
              </a:buClr>
            </a:pPr>
            <a:r>
              <a:rPr kumimoji="1" lang="en-GB" sz="1400" dirty="0" smtClean="0">
                <a:solidFill>
                  <a:schemeClr val="tx1">
                    <a:lumMod val="65000"/>
                    <a:lumOff val="35000"/>
                  </a:schemeClr>
                </a:solidFill>
              </a:rPr>
              <a:t>It is impossible to entirely avoid the sampling error in any quantitative research that uses sampling; therefore, it is necessary to take it into consideration while interpreting the data. E.g., after surveying 1003 respondents, if we find out that 21,3% of respondents mentioned, that it is quite high likelihood to be detected working without a legal job contract or getting at least part of the wage as an „envelope wage“, there is 95 percent probability that the real value is between 18,8 percent and 23,8 percent. </a:t>
            </a:r>
            <a:endParaRPr kumimoji="1" lang="en-GB" sz="1400" dirty="0" smtClean="0">
              <a:solidFill>
                <a:srgbClr val="FF0000"/>
              </a:solidFill>
            </a:endParaRPr>
          </a:p>
          <a:p>
            <a:pPr marL="342900" indent="-342900" algn="just">
              <a:lnSpc>
                <a:spcPct val="90000"/>
              </a:lnSpc>
              <a:buClr>
                <a:srgbClr val="333333"/>
              </a:buClr>
            </a:pPr>
            <a:r>
              <a:rPr kumimoji="1" lang="en-GB" sz="1400" dirty="0" smtClean="0">
                <a:solidFill>
                  <a:schemeClr val="tx1">
                    <a:lumMod val="65000"/>
                    <a:lumOff val="35000"/>
                  </a:schemeClr>
                </a:solidFill>
              </a:rPr>
              <a:t> </a:t>
            </a:r>
          </a:p>
          <a:p>
            <a:pPr algn="just">
              <a:lnSpc>
                <a:spcPct val="90000"/>
              </a:lnSpc>
              <a:buClr>
                <a:srgbClr val="333333"/>
              </a:buClr>
            </a:pPr>
            <a:r>
              <a:rPr kumimoji="1" lang="en-GB" sz="1400" dirty="0" smtClean="0">
                <a:solidFill>
                  <a:schemeClr val="tx1">
                    <a:lumMod val="65000"/>
                    <a:lumOff val="35000"/>
                  </a:schemeClr>
                </a:solidFill>
              </a:rPr>
              <a:t>The precision of the estimation is directly associated with the number of analysed cases. The table below is helpful in estimating the statistical error.</a:t>
            </a:r>
          </a:p>
          <a:p>
            <a:pPr algn="just">
              <a:lnSpc>
                <a:spcPct val="90000"/>
              </a:lnSpc>
              <a:buClr>
                <a:srgbClr val="333333"/>
              </a:buClr>
            </a:pPr>
            <a:endParaRPr kumimoji="1" lang="en-GB" sz="1400" b="0" dirty="0" smtClean="0">
              <a:solidFill>
                <a:schemeClr val="tx1">
                  <a:lumMod val="65000"/>
                  <a:lumOff val="35000"/>
                </a:schemeClr>
              </a:solidFill>
            </a:endParaRPr>
          </a:p>
          <a:p>
            <a:pPr marL="342900" indent="-342900" algn="just">
              <a:lnSpc>
                <a:spcPct val="90000"/>
              </a:lnSpc>
              <a:buClr>
                <a:srgbClr val="333333"/>
              </a:buClr>
            </a:pPr>
            <a:r>
              <a:rPr kumimoji="1" lang="en-GB" sz="1400" b="0" dirty="0" smtClean="0">
                <a:solidFill>
                  <a:schemeClr val="tx1">
                    <a:lumMod val="65000"/>
                    <a:lumOff val="35000"/>
                  </a:schemeClr>
                </a:solidFill>
              </a:rPr>
              <a:t>		%	%	%	%	%	%	%	%	%</a:t>
            </a:r>
          </a:p>
          <a:p>
            <a:pPr marL="342900" indent="-342900" algn="just">
              <a:lnSpc>
                <a:spcPct val="90000"/>
              </a:lnSpc>
              <a:buClr>
                <a:srgbClr val="333333"/>
              </a:buClr>
            </a:pPr>
            <a:r>
              <a:rPr kumimoji="1" lang="en-GB" sz="1400" b="0" dirty="0" smtClean="0">
                <a:solidFill>
                  <a:schemeClr val="tx1">
                    <a:lumMod val="65000"/>
                    <a:lumOff val="35000"/>
                  </a:schemeClr>
                </a:solidFill>
              </a:rPr>
              <a:t>		3	5	10	15	20	25	30	40	50</a:t>
            </a:r>
          </a:p>
          <a:p>
            <a:pPr marL="342900" indent="-342900" algn="just">
              <a:lnSpc>
                <a:spcPct val="90000"/>
              </a:lnSpc>
              <a:buClr>
                <a:srgbClr val="333333"/>
              </a:buClr>
            </a:pPr>
            <a:r>
              <a:rPr kumimoji="1" lang="en-GB" sz="1400" b="0" dirty="0" smtClean="0">
                <a:solidFill>
                  <a:schemeClr val="tx1">
                    <a:lumMod val="65000"/>
                    <a:lumOff val="35000"/>
                  </a:schemeClr>
                </a:solidFill>
              </a:rPr>
              <a:t>		97	95	90	85	80	75	70	60	50</a:t>
            </a:r>
          </a:p>
          <a:p>
            <a:pPr marL="342900" indent="-342900" algn="just">
              <a:lnSpc>
                <a:spcPct val="90000"/>
              </a:lnSpc>
              <a:buClr>
                <a:srgbClr val="333333"/>
              </a:buClr>
            </a:pPr>
            <a:r>
              <a:rPr kumimoji="1" lang="en-GB" sz="1400" b="0" dirty="0" smtClean="0">
                <a:solidFill>
                  <a:schemeClr val="tx1">
                    <a:lumMod val="65000"/>
                    <a:lumOff val="35000"/>
                  </a:schemeClr>
                </a:solidFill>
              </a:rPr>
              <a:t>N	</a:t>
            </a:r>
          </a:p>
          <a:p>
            <a:pPr marL="342900" indent="-342900" algn="just">
              <a:lnSpc>
                <a:spcPct val="90000"/>
              </a:lnSpc>
              <a:buClr>
                <a:srgbClr val="333333"/>
              </a:buClr>
            </a:pPr>
            <a:r>
              <a:rPr kumimoji="1" lang="en-GB" sz="1400" b="0" dirty="0" smtClean="0">
                <a:solidFill>
                  <a:schemeClr val="tx1">
                    <a:lumMod val="65000"/>
                    <a:lumOff val="35000"/>
                  </a:schemeClr>
                </a:solidFill>
              </a:rPr>
              <a:t>100		3.4	4.4	6.0	7.1	8.0	8.7	9.2	9.8	10</a:t>
            </a:r>
          </a:p>
          <a:p>
            <a:pPr marL="342900" indent="-342900" algn="just">
              <a:lnSpc>
                <a:spcPct val="90000"/>
              </a:lnSpc>
              <a:buClr>
                <a:srgbClr val="333333"/>
              </a:buClr>
            </a:pPr>
            <a:r>
              <a:rPr kumimoji="1" lang="en-GB" sz="1400" b="0" dirty="0" smtClean="0">
                <a:solidFill>
                  <a:schemeClr val="tx1">
                    <a:lumMod val="65000"/>
                    <a:lumOff val="35000"/>
                  </a:schemeClr>
                </a:solidFill>
              </a:rPr>
              <a:t>200		2.4	3.1	4.2	5.0	5.7	6.1	6.5	6.9	7.1</a:t>
            </a:r>
          </a:p>
          <a:p>
            <a:pPr marL="342900" indent="-342900" algn="just">
              <a:lnSpc>
                <a:spcPct val="90000"/>
              </a:lnSpc>
              <a:buClr>
                <a:srgbClr val="333333"/>
              </a:buClr>
            </a:pPr>
            <a:r>
              <a:rPr kumimoji="1" lang="en-GB" sz="1400" b="0" dirty="0" smtClean="0">
                <a:solidFill>
                  <a:schemeClr val="tx1">
                    <a:lumMod val="65000"/>
                    <a:lumOff val="35000"/>
                  </a:schemeClr>
                </a:solidFill>
              </a:rPr>
              <a:t>300		2.0	2.5	3.5	4.1	4.6	5.0	5.3	5.7	5.8</a:t>
            </a:r>
          </a:p>
          <a:p>
            <a:pPr marL="342900" indent="-342900" algn="just">
              <a:lnSpc>
                <a:spcPct val="90000"/>
              </a:lnSpc>
              <a:buClr>
                <a:srgbClr val="333333"/>
              </a:buClr>
            </a:pPr>
            <a:r>
              <a:rPr kumimoji="1" lang="en-GB" sz="1400" dirty="0" smtClean="0">
                <a:solidFill>
                  <a:schemeClr val="tx1">
                    <a:lumMod val="65000"/>
                    <a:lumOff val="35000"/>
                  </a:schemeClr>
                </a:solidFill>
              </a:rPr>
              <a:t>400		1.7	2.2	3.0	3.6	4.1	4.3	4.6	4.9	5.0</a:t>
            </a:r>
          </a:p>
          <a:p>
            <a:pPr marL="342900" indent="-342900" algn="just">
              <a:lnSpc>
                <a:spcPct val="90000"/>
              </a:lnSpc>
              <a:buClr>
                <a:srgbClr val="333333"/>
              </a:buClr>
            </a:pPr>
            <a:r>
              <a:rPr kumimoji="1" lang="en-GB" sz="1400" dirty="0" smtClean="0">
                <a:solidFill>
                  <a:schemeClr val="tx1">
                    <a:lumMod val="65000"/>
                    <a:lumOff val="35000"/>
                  </a:schemeClr>
                </a:solidFill>
              </a:rPr>
              <a:t>500 	   	1.5	1.9	2.7	3.2	3.6	3.9	4.1	4.4	4.5</a:t>
            </a:r>
          </a:p>
          <a:p>
            <a:pPr marL="342900" indent="-342900" algn="just">
              <a:lnSpc>
                <a:spcPct val="90000"/>
              </a:lnSpc>
              <a:buClr>
                <a:srgbClr val="333333"/>
              </a:buClr>
            </a:pPr>
            <a:r>
              <a:rPr kumimoji="1" lang="en-GB" sz="1400" dirty="0" smtClean="0">
                <a:solidFill>
                  <a:schemeClr val="tx1">
                    <a:lumMod val="65000"/>
                    <a:lumOff val="35000"/>
                  </a:schemeClr>
                </a:solidFill>
              </a:rPr>
              <a:t>600		1.3	1.7	2.4	2.9	3.2	3.5	3.7	3.9	4.1</a:t>
            </a:r>
          </a:p>
          <a:p>
            <a:pPr marL="342900" indent="-342900" algn="just">
              <a:lnSpc>
                <a:spcPct val="90000"/>
              </a:lnSpc>
              <a:buClr>
                <a:srgbClr val="333333"/>
              </a:buClr>
            </a:pPr>
            <a:r>
              <a:rPr kumimoji="1" lang="en-GB" sz="1400" dirty="0" smtClean="0">
                <a:solidFill>
                  <a:schemeClr val="tx1">
                    <a:lumMod val="65000"/>
                    <a:lumOff val="35000"/>
                  </a:schemeClr>
                </a:solidFill>
              </a:rPr>
              <a:t>800		1.2	1.5	2.1	2.5	2.8	3.0	3.2	3.4	3.5</a:t>
            </a:r>
          </a:p>
          <a:p>
            <a:pPr marL="342900" indent="-342900" algn="just">
              <a:lnSpc>
                <a:spcPct val="90000"/>
              </a:lnSpc>
              <a:buClr>
                <a:srgbClr val="333333"/>
              </a:buClr>
            </a:pPr>
            <a:r>
              <a:rPr kumimoji="1" lang="en-GB" sz="1400" b="1" dirty="0" smtClean="0">
                <a:solidFill>
                  <a:schemeClr val="tx1">
                    <a:lumMod val="65000"/>
                    <a:lumOff val="35000"/>
                  </a:schemeClr>
                </a:solidFill>
              </a:rPr>
              <a:t>1000             	1.1	1.4	1.9	2.3	2.5	2.7	2.9	3.1	3.1</a:t>
            </a:r>
          </a:p>
          <a:p>
            <a:pPr marL="342900" indent="-342900" algn="just">
              <a:lnSpc>
                <a:spcPct val="90000"/>
              </a:lnSpc>
              <a:buClr>
                <a:srgbClr val="333333"/>
              </a:buClr>
            </a:pPr>
            <a:endParaRPr kumimoji="1" lang="en-GB" sz="1400" dirty="0">
              <a:solidFill>
                <a:schemeClr val="tx1">
                  <a:lumMod val="65000"/>
                  <a:lumOff val="35000"/>
                </a:schemeClr>
              </a:solidFill>
            </a:endParaRPr>
          </a:p>
        </p:txBody>
      </p:sp>
      <p:sp>
        <p:nvSpPr>
          <p:cNvPr id="3" name="Rectangle 15"/>
          <p:cNvSpPr>
            <a:spLocks noChangeArrowheads="1"/>
          </p:cNvSpPr>
          <p:nvPr/>
        </p:nvSpPr>
        <p:spPr bwMode="auto">
          <a:xfrm>
            <a:off x="3059832" y="159023"/>
            <a:ext cx="322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Statistical error</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4"/>
          </p:nvPr>
        </p:nvSpPr>
        <p:spPr/>
        <p:txBody>
          <a:bodyPr/>
          <a:lstStyle/>
          <a:p>
            <a:fld id="{9FD1594A-4D42-4F98-9855-B57C3A277F5F}" type="slidenum">
              <a:rPr lang="en-GB" smtClean="0"/>
              <a:pPr/>
              <a:t>4</a:t>
            </a:fld>
            <a:endParaRPr lang="en-GB" dirty="0"/>
          </a:p>
        </p:txBody>
      </p:sp>
      <p:sp>
        <p:nvSpPr>
          <p:cNvPr id="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37564066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ChangeArrowheads="1"/>
          </p:cNvSpPr>
          <p:nvPr/>
        </p:nvSpPr>
        <p:spPr bwMode="auto">
          <a:xfrm>
            <a:off x="0" y="2819400"/>
            <a:ext cx="48037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0"/>
              </a:spcBef>
            </a:pPr>
            <a:r>
              <a:rPr lang="en-GB" sz="2800" dirty="0" smtClean="0">
                <a:solidFill>
                  <a:srgbClr val="1AB1AF"/>
                </a:solidFill>
                <a:latin typeface="Calibri" pitchFamily="34" charset="0"/>
                <a:cs typeface="Arial" charset="0"/>
              </a:rPr>
              <a:t>thank you</a:t>
            </a:r>
            <a:endParaRPr lang="en-GB" sz="2800" dirty="0">
              <a:solidFill>
                <a:srgbClr val="1AB1AF"/>
              </a:solidFill>
              <a:latin typeface="Calibri" pitchFamily="34" charset="0"/>
              <a:cs typeface="Arial" charset="0"/>
            </a:endParaRPr>
          </a:p>
        </p:txBody>
      </p:sp>
      <p:pic>
        <p:nvPicPr>
          <p:cNvPr id="43012" name="Picture 14" descr="C:\Users\PC\Desktop\spinter outline 7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538" y="960438"/>
            <a:ext cx="32924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6" descr="C:\Users\Vartotojas\Desktop\Pic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566738"/>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9836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p:cNvSpPr>
            <a:spLocks noGrp="1"/>
          </p:cNvSpPr>
          <p:nvPr>
            <p:ph type="title"/>
          </p:nvPr>
        </p:nvSpPr>
        <p:spPr>
          <a:xfrm>
            <a:off x="457200" y="9525"/>
            <a:ext cx="8229600" cy="898525"/>
          </a:xfrm>
        </p:spPr>
        <p:txBody>
          <a:bodyPr/>
          <a:lstStyle/>
          <a:p>
            <a:r>
              <a:rPr lang="en-GB" dirty="0" smtClean="0"/>
              <a:t>Respondent socio-demographic characteristics (%)</a:t>
            </a:r>
          </a:p>
        </p:txBody>
      </p:sp>
      <p:graphicFrame>
        <p:nvGraphicFramePr>
          <p:cNvPr id="12291" name="Object 1"/>
          <p:cNvGraphicFramePr>
            <a:graphicFrameLocks/>
          </p:cNvGraphicFramePr>
          <p:nvPr>
            <p:extLst>
              <p:ext uri="{D42A27DB-BD31-4B8C-83A1-F6EECF244321}">
                <p14:modId xmlns:p14="http://schemas.microsoft.com/office/powerpoint/2010/main" val="826241494"/>
              </p:ext>
            </p:extLst>
          </p:nvPr>
        </p:nvGraphicFramePr>
        <p:xfrm>
          <a:off x="109538" y="968375"/>
          <a:ext cx="4481512" cy="5767388"/>
        </p:xfrm>
        <a:graphic>
          <a:graphicData uri="http://schemas.openxmlformats.org/presentationml/2006/ole">
            <mc:AlternateContent xmlns:mc="http://schemas.openxmlformats.org/markup-compatibility/2006">
              <mc:Choice xmlns:v="urn:schemas-microsoft-com:vml" Requires="v">
                <p:oleObj spid="_x0000_s99038" name="Worksheet" r:id="rId3" imgW="3676650" imgH="4733876" progId="Excel.Sheet.8">
                  <p:embed/>
                </p:oleObj>
              </mc:Choice>
              <mc:Fallback>
                <p:oleObj name="Worksheet" r:id="rId3" imgW="3676650" imgH="4733876" progId="Excel.Sheet.8">
                  <p:embed/>
                  <p:pic>
                    <p:nvPicPr>
                      <p:cNvPr id="0" name="Picture 714"/>
                      <p:cNvPicPr>
                        <a:picLocks noChangeArrowheads="1"/>
                      </p:cNvPicPr>
                      <p:nvPr/>
                    </p:nvPicPr>
                    <p:blipFill>
                      <a:blip r:embed="rId4"/>
                      <a:srcRect/>
                      <a:stretch>
                        <a:fillRect/>
                      </a:stretch>
                    </p:blipFill>
                    <p:spPr bwMode="auto">
                      <a:xfrm>
                        <a:off x="109538" y="968375"/>
                        <a:ext cx="4481512" cy="576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 name="Object 2"/>
          <p:cNvGraphicFramePr>
            <a:graphicFrameLocks/>
          </p:cNvGraphicFramePr>
          <p:nvPr>
            <p:extLst>
              <p:ext uri="{D42A27DB-BD31-4B8C-83A1-F6EECF244321}">
                <p14:modId xmlns:p14="http://schemas.microsoft.com/office/powerpoint/2010/main" val="1434124588"/>
              </p:ext>
            </p:extLst>
          </p:nvPr>
        </p:nvGraphicFramePr>
        <p:xfrm>
          <a:off x="3929058" y="971574"/>
          <a:ext cx="5172075" cy="5815012"/>
        </p:xfrm>
        <a:graphic>
          <a:graphicData uri="http://schemas.openxmlformats.org/presentationml/2006/ole">
            <mc:AlternateContent xmlns:mc="http://schemas.openxmlformats.org/markup-compatibility/2006">
              <mc:Choice xmlns:v="urn:schemas-microsoft-com:vml" Requires="v">
                <p:oleObj spid="_x0000_s99039" name="Worksheet" r:id="rId5" imgW="5153008" imgH="5800657" progId="Excel.Sheet.8">
                  <p:embed/>
                </p:oleObj>
              </mc:Choice>
              <mc:Fallback>
                <p:oleObj name="Worksheet" r:id="rId5" imgW="5153008" imgH="5800657" progId="Excel.Sheet.8">
                  <p:embed/>
                  <p:pic>
                    <p:nvPicPr>
                      <p:cNvPr id="0" name="Picture 71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9058" y="971574"/>
                        <a:ext cx="5172075" cy="5815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4"/>
          <p:cNvSpPr txBox="1">
            <a:spLocks noChangeArrowheads="1"/>
          </p:cNvSpPr>
          <p:nvPr/>
        </p:nvSpPr>
        <p:spPr bwMode="auto">
          <a:xfrm>
            <a:off x="357158" y="1142984"/>
            <a:ext cx="11509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Gender</a:t>
            </a:r>
            <a:endParaRPr lang="en-GB" sz="1400" i="1" dirty="0">
              <a:solidFill>
                <a:srgbClr val="1AB1AF"/>
              </a:solidFill>
              <a:latin typeface="+mn-lt"/>
            </a:endParaRPr>
          </a:p>
        </p:txBody>
      </p:sp>
      <p:sp>
        <p:nvSpPr>
          <p:cNvPr id="8" name="Text Box 4"/>
          <p:cNvSpPr txBox="1">
            <a:spLocks noChangeArrowheads="1"/>
          </p:cNvSpPr>
          <p:nvPr/>
        </p:nvSpPr>
        <p:spPr bwMode="auto">
          <a:xfrm>
            <a:off x="357158" y="2285992"/>
            <a:ext cx="1150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Age</a:t>
            </a:r>
            <a:endParaRPr lang="en-GB" sz="1400" i="1" dirty="0">
              <a:solidFill>
                <a:srgbClr val="1AB1AF"/>
              </a:solidFill>
              <a:latin typeface="+mn-lt"/>
            </a:endParaRPr>
          </a:p>
        </p:txBody>
      </p:sp>
      <p:sp>
        <p:nvSpPr>
          <p:cNvPr id="9" name="Text Box 4"/>
          <p:cNvSpPr txBox="1">
            <a:spLocks noChangeArrowheads="1"/>
          </p:cNvSpPr>
          <p:nvPr/>
        </p:nvSpPr>
        <p:spPr bwMode="auto">
          <a:xfrm>
            <a:off x="3143240" y="3786190"/>
            <a:ext cx="136078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Education</a:t>
            </a:r>
            <a:endParaRPr lang="en-GB" sz="1400" i="1" dirty="0">
              <a:solidFill>
                <a:srgbClr val="1AB1AF"/>
              </a:solidFill>
              <a:latin typeface="+mn-lt"/>
            </a:endParaRPr>
          </a:p>
        </p:txBody>
      </p:sp>
      <p:sp>
        <p:nvSpPr>
          <p:cNvPr id="10" name="Text Box 4"/>
          <p:cNvSpPr txBox="1">
            <a:spLocks noChangeArrowheads="1"/>
          </p:cNvSpPr>
          <p:nvPr/>
        </p:nvSpPr>
        <p:spPr bwMode="auto">
          <a:xfrm>
            <a:off x="3214678" y="5357826"/>
            <a:ext cx="11509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Legal monthly net income</a:t>
            </a:r>
            <a:endParaRPr lang="en-GB" sz="1200" i="1" dirty="0">
              <a:solidFill>
                <a:srgbClr val="1AB1AF"/>
              </a:solidFill>
              <a:latin typeface="+mn-lt"/>
            </a:endParaRPr>
          </a:p>
        </p:txBody>
      </p:sp>
      <p:sp>
        <p:nvSpPr>
          <p:cNvPr id="11" name="Text Box 4"/>
          <p:cNvSpPr txBox="1">
            <a:spLocks noChangeArrowheads="1"/>
          </p:cNvSpPr>
          <p:nvPr/>
        </p:nvSpPr>
        <p:spPr bwMode="auto">
          <a:xfrm>
            <a:off x="7572396" y="1643050"/>
            <a:ext cx="1150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Occupation</a:t>
            </a:r>
            <a:endParaRPr lang="en-GB" sz="1400" i="1" dirty="0">
              <a:solidFill>
                <a:srgbClr val="1AB1AF"/>
              </a:solidFill>
              <a:latin typeface="+mn-lt"/>
            </a:endParaRPr>
          </a:p>
        </p:txBody>
      </p:sp>
      <p:sp>
        <p:nvSpPr>
          <p:cNvPr id="12" name="Text Box 4"/>
          <p:cNvSpPr txBox="1">
            <a:spLocks noChangeArrowheads="1"/>
          </p:cNvSpPr>
          <p:nvPr/>
        </p:nvSpPr>
        <p:spPr bwMode="auto">
          <a:xfrm>
            <a:off x="8092511" y="3571876"/>
            <a:ext cx="1051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Marital status</a:t>
            </a:r>
            <a:endParaRPr lang="en-GB" sz="1400" i="1" dirty="0">
              <a:solidFill>
                <a:srgbClr val="1AB1AF"/>
              </a:solidFill>
              <a:latin typeface="+mn-lt"/>
            </a:endParaRPr>
          </a:p>
        </p:txBody>
      </p:sp>
      <p:sp>
        <p:nvSpPr>
          <p:cNvPr id="13" name="Text Box 4"/>
          <p:cNvSpPr txBox="1">
            <a:spLocks noChangeArrowheads="1"/>
          </p:cNvSpPr>
          <p:nvPr/>
        </p:nvSpPr>
        <p:spPr bwMode="auto">
          <a:xfrm>
            <a:off x="7429520" y="5500702"/>
            <a:ext cx="11525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Place of residence</a:t>
            </a:r>
            <a:endParaRPr lang="en-GB" sz="1400" i="1" dirty="0">
              <a:solidFill>
                <a:srgbClr val="1AB1AF"/>
              </a:solidFill>
              <a:latin typeface="+mn-lt"/>
            </a:endParaRPr>
          </a:p>
        </p:txBody>
      </p:sp>
      <p:cxnSp>
        <p:nvCxnSpPr>
          <p:cNvPr id="15" name="Straight Connector 14"/>
          <p:cNvCxnSpPr/>
          <p:nvPr/>
        </p:nvCxnSpPr>
        <p:spPr>
          <a:xfrm>
            <a:off x="395288" y="177281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6" name="Straight Connector 15"/>
          <p:cNvCxnSpPr/>
          <p:nvPr/>
        </p:nvCxnSpPr>
        <p:spPr>
          <a:xfrm>
            <a:off x="323850" y="3643314"/>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7" name="Straight Connector 16"/>
          <p:cNvCxnSpPr/>
          <p:nvPr/>
        </p:nvCxnSpPr>
        <p:spPr>
          <a:xfrm>
            <a:off x="323850" y="4857760"/>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8" name="Straight Connector 17"/>
          <p:cNvCxnSpPr/>
          <p:nvPr/>
        </p:nvCxnSpPr>
        <p:spPr>
          <a:xfrm>
            <a:off x="5003800" y="2714620"/>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19" name="Straight Connector 18"/>
          <p:cNvCxnSpPr/>
          <p:nvPr/>
        </p:nvCxnSpPr>
        <p:spPr>
          <a:xfrm>
            <a:off x="5003800" y="3429000"/>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cxnSp>
        <p:nvCxnSpPr>
          <p:cNvPr id="20" name="Straight Connector 19"/>
          <p:cNvCxnSpPr/>
          <p:nvPr/>
        </p:nvCxnSpPr>
        <p:spPr>
          <a:xfrm>
            <a:off x="4932363" y="4143380"/>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1" name="Text Box 4"/>
          <p:cNvSpPr txBox="1">
            <a:spLocks noChangeArrowheads="1"/>
          </p:cNvSpPr>
          <p:nvPr/>
        </p:nvSpPr>
        <p:spPr bwMode="auto">
          <a:xfrm>
            <a:off x="7715272" y="2978347"/>
            <a:ext cx="13961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Work status</a:t>
            </a:r>
            <a:endParaRPr lang="en-GB" sz="1400" i="1" dirty="0">
              <a:solidFill>
                <a:srgbClr val="1AB1AF"/>
              </a:solidFill>
              <a:latin typeface="+mn-lt"/>
            </a:endParaRPr>
          </a:p>
        </p:txBody>
      </p:sp>
      <p:sp>
        <p:nvSpPr>
          <p:cNvPr id="22" name="Slide Number Placeholder 3"/>
          <p:cNvSpPr>
            <a:spLocks noGrp="1"/>
          </p:cNvSpPr>
          <p:nvPr>
            <p:ph type="sldNum" sz="quarter" idx="10"/>
          </p:nvPr>
        </p:nvSpPr>
        <p:spPr/>
        <p:txBody>
          <a:bodyPr/>
          <a:lstStyle/>
          <a:p>
            <a:pPr algn="ctr">
              <a:defRPr/>
            </a:pPr>
            <a:fld id="{D302B44B-CE7C-4937-9594-173DB7FAD633}" type="slidenum">
              <a:rPr lang="en-GB" smtClean="0"/>
              <a:pPr algn="ctr">
                <a:defRPr/>
              </a:pPr>
              <a:t>5</a:t>
            </a:fld>
            <a:endParaRPr lang="en-GB" dirty="0"/>
          </a:p>
        </p:txBody>
      </p:sp>
      <p:sp>
        <p:nvSpPr>
          <p:cNvPr id="23" name="Text Box 4"/>
          <p:cNvSpPr txBox="1">
            <a:spLocks noChangeArrowheads="1"/>
          </p:cNvSpPr>
          <p:nvPr/>
        </p:nvSpPr>
        <p:spPr bwMode="auto">
          <a:xfrm>
            <a:off x="7286644" y="4429132"/>
            <a:ext cx="161161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defRPr/>
            </a:pPr>
            <a:r>
              <a:rPr lang="en-GB" sz="1400" i="1" dirty="0" smtClean="0">
                <a:solidFill>
                  <a:srgbClr val="1AB1AF"/>
                </a:solidFill>
                <a:latin typeface="+mn-lt"/>
              </a:rPr>
              <a:t>Children in household</a:t>
            </a:r>
            <a:endParaRPr lang="en-GB" sz="1400" i="1" dirty="0">
              <a:solidFill>
                <a:srgbClr val="1AB1AF"/>
              </a:solidFill>
              <a:latin typeface="+mn-lt"/>
            </a:endParaRPr>
          </a:p>
        </p:txBody>
      </p:sp>
      <p:cxnSp>
        <p:nvCxnSpPr>
          <p:cNvPr id="24" name="Straight Connector 23"/>
          <p:cNvCxnSpPr/>
          <p:nvPr/>
        </p:nvCxnSpPr>
        <p:spPr>
          <a:xfrm>
            <a:off x="4929190" y="5000636"/>
            <a:ext cx="3816350" cy="0"/>
          </a:xfrm>
          <a:prstGeom prst="line">
            <a:avLst/>
          </a:prstGeom>
          <a:ln>
            <a:prstDash val="dash"/>
          </a:ln>
        </p:spPr>
        <p:style>
          <a:lnRef idx="1">
            <a:schemeClr val="accent3"/>
          </a:lnRef>
          <a:fillRef idx="0">
            <a:schemeClr val="accent3"/>
          </a:fillRef>
          <a:effectRef idx="0">
            <a:schemeClr val="accent3"/>
          </a:effectRef>
          <a:fontRef idx="minor">
            <a:schemeClr val="tx1"/>
          </a:fontRef>
        </p:style>
      </p:cxnSp>
      <p:sp>
        <p:nvSpPr>
          <p:cNvPr id="2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p:cNvGraphicFramePr>
          <p:nvPr>
            <p:extLst>
              <p:ext uri="{D42A27DB-BD31-4B8C-83A1-F6EECF244321}">
                <p14:modId xmlns:p14="http://schemas.microsoft.com/office/powerpoint/2010/main" val="1331436254"/>
              </p:ext>
            </p:extLst>
          </p:nvPr>
        </p:nvGraphicFramePr>
        <p:xfrm>
          <a:off x="246063" y="1555750"/>
          <a:ext cx="8734425" cy="4708525"/>
        </p:xfrm>
        <a:graphic>
          <a:graphicData uri="http://schemas.openxmlformats.org/presentationml/2006/ole">
            <mc:AlternateContent xmlns:mc="http://schemas.openxmlformats.org/markup-compatibility/2006">
              <mc:Choice xmlns:v="urn:schemas-microsoft-com:vml" Requires="v">
                <p:oleObj spid="_x0000_s118801" name="Macro-Enabled Worksheet" r:id="rId3" imgW="6219808" imgH="3352800" progId="Excel.SheetMacroEnabled.12">
                  <p:embed/>
                </p:oleObj>
              </mc:Choice>
              <mc:Fallback>
                <p:oleObj name="Macro-Enabled Worksheet" r:id="rId3" imgW="6219808" imgH="3352800" progId="Excel.SheetMacroEnabled.12">
                  <p:embed/>
                  <p:pic>
                    <p:nvPicPr>
                      <p:cNvPr id="0"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063" y="1555750"/>
                        <a:ext cx="8734425" cy="470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0" name="Title 5"/>
          <p:cNvSpPr>
            <a:spLocks noGrp="1"/>
          </p:cNvSpPr>
          <p:nvPr>
            <p:ph type="title"/>
          </p:nvPr>
        </p:nvSpPr>
        <p:spPr>
          <a:xfrm>
            <a:off x="457200" y="9525"/>
            <a:ext cx="8229600" cy="898525"/>
          </a:xfrm>
        </p:spPr>
        <p:txBody>
          <a:bodyPr/>
          <a:lstStyle/>
          <a:p>
            <a:r>
              <a:rPr lang="en-GB" dirty="0" smtClean="0"/>
              <a:t>On what basis do you have access to public health-care and funding from NFZ? (%)</a:t>
            </a:r>
          </a:p>
        </p:txBody>
      </p:sp>
      <p:sp>
        <p:nvSpPr>
          <p:cNvPr id="22" name="Slide Number Placeholder 3"/>
          <p:cNvSpPr>
            <a:spLocks noGrp="1"/>
          </p:cNvSpPr>
          <p:nvPr>
            <p:ph type="sldNum" sz="quarter" idx="10"/>
          </p:nvPr>
        </p:nvSpPr>
        <p:spPr/>
        <p:txBody>
          <a:bodyPr/>
          <a:lstStyle/>
          <a:p>
            <a:pPr algn="ctr">
              <a:defRPr/>
            </a:pPr>
            <a:fld id="{D302B44B-CE7C-4937-9594-173DB7FAD633}" type="slidenum">
              <a:rPr lang="en-GB" smtClean="0"/>
              <a:pPr algn="ctr">
                <a:defRPr/>
              </a:pPr>
              <a:t>6</a:t>
            </a:fld>
            <a:endParaRPr lang="en-GB" dirty="0"/>
          </a:p>
        </p:txBody>
      </p:sp>
      <p:sp>
        <p:nvSpPr>
          <p:cNvPr id="2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538172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C:\Users\Vartotojas\Desktop\Pictur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725706"/>
            <a:ext cx="3748088" cy="53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5"/>
          <p:cNvSpPr>
            <a:spLocks noChangeArrowheads="1"/>
          </p:cNvSpPr>
          <p:nvPr/>
        </p:nvSpPr>
        <p:spPr bwMode="auto">
          <a:xfrm>
            <a:off x="971600" y="3152527"/>
            <a:ext cx="2592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800" dirty="0" smtClean="0">
                <a:solidFill>
                  <a:srgbClr val="1AB1AF"/>
                </a:solidFill>
                <a:latin typeface="Calibri" pitchFamily="34" charset="0"/>
              </a:rPr>
              <a:t>research results</a:t>
            </a:r>
            <a:endParaRPr lang="en-GB" sz="2800" dirty="0">
              <a:solidFill>
                <a:srgbClr val="1AB1AF"/>
              </a:solidFill>
              <a:latin typeface="Calibri" pitchFamily="34" charset="0"/>
            </a:endParaRPr>
          </a:p>
        </p:txBody>
      </p:sp>
      <p:pic>
        <p:nvPicPr>
          <p:cNvPr id="9" name="Picture 14" descr="C:\Users\PC\Desktop\spinter outline 7px.pn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4616" y="1090037"/>
            <a:ext cx="329088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9FD1594A-4D42-4F98-9855-B57C3A277F5F}" type="slidenum">
              <a:rPr lang="en-GB" smtClean="0"/>
              <a:pPr/>
              <a:t>7</a:t>
            </a:fld>
            <a:endParaRPr lang="en-GB" dirty="0"/>
          </a:p>
        </p:txBody>
      </p:sp>
      <p:sp>
        <p:nvSpPr>
          <p:cNvPr id="7"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2638807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709416"/>
            <a:ext cx="4427538" cy="4286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Slide Number Placeholder 2"/>
          <p:cNvSpPr>
            <a:spLocks noGrp="1"/>
          </p:cNvSpPr>
          <p:nvPr>
            <p:ph type="sldNum" sz="quarter" idx="10"/>
          </p:nvPr>
        </p:nvSpPr>
        <p:spPr/>
        <p:txBody>
          <a:bodyPr/>
          <a:lstStyle/>
          <a:p>
            <a:pPr algn="ctr">
              <a:defRPr/>
            </a:pPr>
            <a:fld id="{60E26310-DE22-43B5-82AD-72D36210D27D}" type="slidenum">
              <a:rPr lang="en-GB" smtClean="0">
                <a:solidFill>
                  <a:schemeClr val="bg1">
                    <a:lumMod val="65000"/>
                  </a:schemeClr>
                </a:solidFill>
                <a:latin typeface="+mj-lt"/>
              </a:rPr>
              <a:pPr algn="ctr">
                <a:defRPr/>
              </a:pPr>
              <a:t>8</a:t>
            </a:fld>
            <a:endParaRPr lang="en-GB" dirty="0">
              <a:solidFill>
                <a:schemeClr val="bg1">
                  <a:lumMod val="65000"/>
                </a:schemeClr>
              </a:solidFill>
              <a:latin typeface="+mj-lt"/>
            </a:endParaRPr>
          </a:p>
        </p:txBody>
      </p:sp>
      <p:sp>
        <p:nvSpPr>
          <p:cNvPr id="4" name="Text Placeholder 11"/>
          <p:cNvSpPr txBox="1">
            <a:spLocks/>
          </p:cNvSpPr>
          <p:nvPr/>
        </p:nvSpPr>
        <p:spPr>
          <a:xfrm>
            <a:off x="0" y="2782044"/>
            <a:ext cx="4716463" cy="1223020"/>
          </a:xfrm>
          <a:prstGeom prst="rect">
            <a:avLst/>
          </a:prstGeom>
        </p:spPr>
        <p:txBody>
          <a:bodyPr/>
          <a:lstStyle>
            <a:lvl1pPr marL="342900" indent="-342900" algn="l" defTabSz="914400" rtl="0" eaLnBrk="1" latinLnBrk="0" hangingPunct="1">
              <a:spcBef>
                <a:spcPct val="20000"/>
              </a:spcBef>
              <a:buClr>
                <a:srgbClr val="1AB1AF"/>
              </a:buClr>
              <a:buFont typeface="Wingdings" pitchFamily="2" charset="2"/>
              <a:buChar char="q"/>
              <a:defRPr sz="1400" kern="1200">
                <a:solidFill>
                  <a:schemeClr val="tx1"/>
                </a:solidFill>
                <a:latin typeface="+mn-lt"/>
                <a:ea typeface="+mn-ea"/>
                <a:cs typeface="+mn-cs"/>
              </a:defRPr>
            </a:lvl1pPr>
            <a:lvl2pPr marL="742950" indent="-285750" algn="l" defTabSz="914400" rtl="0" eaLnBrk="1" latinLnBrk="0" hangingPunct="1">
              <a:spcBef>
                <a:spcPct val="20000"/>
              </a:spcBef>
              <a:buClr>
                <a:srgbClr val="1AB1AF"/>
              </a:buClr>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GB" sz="1800" b="1" dirty="0" smtClean="0">
                <a:solidFill>
                  <a:schemeClr val="accent2"/>
                </a:solidFill>
              </a:rPr>
              <a:t>Attitude towards shadow activities</a:t>
            </a:r>
          </a:p>
          <a:p>
            <a:pPr>
              <a:defRPr/>
            </a:pPr>
            <a:r>
              <a:rPr lang="en-GB" sz="1800" dirty="0" smtClean="0">
                <a:solidFill>
                  <a:schemeClr val="accent2"/>
                </a:solidFill>
              </a:rPr>
              <a:t>Experience with unregistered purchases</a:t>
            </a:r>
          </a:p>
          <a:p>
            <a:pPr>
              <a:defRPr/>
            </a:pPr>
            <a:r>
              <a:rPr lang="en-GB" sz="1800" dirty="0" smtClean="0">
                <a:solidFill>
                  <a:schemeClr val="accent2"/>
                </a:solidFill>
              </a:rPr>
              <a:t>Experience with shadow labour market</a:t>
            </a:r>
            <a:endParaRPr lang="en-GB" sz="1800" dirty="0">
              <a:solidFill>
                <a:schemeClr val="accent2"/>
              </a:solidFill>
            </a:endParaRPr>
          </a:p>
        </p:txBody>
      </p:sp>
      <p:sp>
        <p:nvSpPr>
          <p:cNvPr id="5"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Tree>
    <p:extLst>
      <p:ext uri="{BB962C8B-B14F-4D97-AF65-F5344CB8AC3E}">
        <p14:creationId xmlns:p14="http://schemas.microsoft.com/office/powerpoint/2010/main" val="1605888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p:cNvSpPr>
            <a:spLocks noChangeArrowheads="1"/>
          </p:cNvSpPr>
          <p:nvPr/>
        </p:nvSpPr>
        <p:spPr bwMode="auto">
          <a:xfrm>
            <a:off x="-1" y="231031"/>
            <a:ext cx="91411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2400" dirty="0" smtClean="0">
                <a:solidFill>
                  <a:srgbClr val="1AB1AF"/>
                </a:solidFill>
                <a:latin typeface="Calibri" pitchFamily="34" charset="0"/>
              </a:rPr>
              <a:t>Likelihood to be detected engaging in shadow activities (%)</a:t>
            </a:r>
            <a:endParaRPr lang="en-GB" sz="2400" dirty="0">
              <a:solidFill>
                <a:srgbClr val="1AB1AF"/>
              </a:solidFill>
              <a:latin typeface="Calibri" pitchFamily="34" charset="0"/>
            </a:endParaRPr>
          </a:p>
        </p:txBody>
      </p:sp>
      <p:cxnSp>
        <p:nvCxnSpPr>
          <p:cNvPr id="7" name="Straight Connector 6"/>
          <p:cNvCxnSpPr/>
          <p:nvPr/>
        </p:nvCxnSpPr>
        <p:spPr>
          <a:xfrm>
            <a:off x="323528" y="908720"/>
            <a:ext cx="8496944" cy="0"/>
          </a:xfrm>
          <a:prstGeom prst="line">
            <a:avLst/>
          </a:prstGeom>
          <a:ln w="15875" cap="rnd">
            <a:solidFill>
              <a:srgbClr val="1AB1AF"/>
            </a:solidFill>
          </a:ln>
        </p:spPr>
        <p:style>
          <a:lnRef idx="1">
            <a:schemeClr val="accent1"/>
          </a:lnRef>
          <a:fillRef idx="0">
            <a:schemeClr val="accent1"/>
          </a:fillRef>
          <a:effectRef idx="0">
            <a:schemeClr val="accent1"/>
          </a:effectRef>
          <a:fontRef idx="minor">
            <a:schemeClr val="tx1"/>
          </a:fontRef>
        </p:style>
      </p:cxnSp>
      <p:graphicFrame>
        <p:nvGraphicFramePr>
          <p:cNvPr id="3" name="Object 2"/>
          <p:cNvGraphicFramePr>
            <a:graphicFrameLocks/>
          </p:cNvGraphicFramePr>
          <p:nvPr>
            <p:extLst>
              <p:ext uri="{D42A27DB-BD31-4B8C-83A1-F6EECF244321}">
                <p14:modId xmlns:p14="http://schemas.microsoft.com/office/powerpoint/2010/main" val="2468566246"/>
              </p:ext>
            </p:extLst>
          </p:nvPr>
        </p:nvGraphicFramePr>
        <p:xfrm>
          <a:off x="150813" y="2132025"/>
          <a:ext cx="8788400" cy="3082925"/>
        </p:xfrm>
        <a:graphic>
          <a:graphicData uri="http://schemas.openxmlformats.org/presentationml/2006/ole">
            <mc:AlternateContent xmlns:mc="http://schemas.openxmlformats.org/markup-compatibility/2006">
              <mc:Choice xmlns:v="urn:schemas-microsoft-com:vml" Requires="v">
                <p:oleObj spid="_x0000_s100377" name="Macro-Enabled Worksheet" r:id="rId3" imgW="8401151" imgH="2952885" progId="Excel.SheetMacroEnabled.12">
                  <p:embed/>
                </p:oleObj>
              </mc:Choice>
              <mc:Fallback>
                <p:oleObj name="Macro-Enabled Worksheet" r:id="rId3" imgW="8401151" imgH="2952885" progId="Excel.SheetMacroEnabled.12">
                  <p:embed/>
                  <p:pic>
                    <p:nvPicPr>
                      <p:cNvPr id="0" name="Picture 1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813" y="2132025"/>
                        <a:ext cx="8788400" cy="308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4"/>
          </p:nvPr>
        </p:nvSpPr>
        <p:spPr/>
        <p:txBody>
          <a:bodyPr/>
          <a:lstStyle/>
          <a:p>
            <a:fld id="{9FD1594A-4D42-4F98-9855-B57C3A277F5F}" type="slidenum">
              <a:rPr lang="en-GB" smtClean="0"/>
              <a:pPr/>
              <a:t>9</a:t>
            </a:fld>
            <a:endParaRPr lang="en-GB" dirty="0"/>
          </a:p>
        </p:txBody>
      </p:sp>
      <p:sp>
        <p:nvSpPr>
          <p:cNvPr id="10" name="Text Box 4"/>
          <p:cNvSpPr txBox="1">
            <a:spLocks noChangeArrowheads="1"/>
          </p:cNvSpPr>
          <p:nvPr/>
        </p:nvSpPr>
        <p:spPr bwMode="auto">
          <a:xfrm>
            <a:off x="0" y="947629"/>
            <a:ext cx="85056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r>
              <a:rPr lang="en-GB" sz="1200" b="0" i="1" dirty="0" smtClean="0">
                <a:solidFill>
                  <a:schemeClr val="tx1">
                    <a:lumMod val="65000"/>
                    <a:lumOff val="35000"/>
                  </a:schemeClr>
                </a:solidFill>
                <a:latin typeface="+mj-lt"/>
              </a:rPr>
              <a:t>Sometimes people engage in shadow activities. They get part or all of their wages “in an envelope” (or “under the table”) or buy goods or services from people who do not pay taxes. People who carry out these activities risk disclosure, fines or additional tax bills from the authorities.</a:t>
            </a:r>
          </a:p>
          <a:p>
            <a:r>
              <a:rPr lang="en-GB" sz="1200" b="0" i="1" dirty="0" smtClean="0">
                <a:solidFill>
                  <a:schemeClr val="tx1">
                    <a:lumMod val="65000"/>
                    <a:lumOff val="35000"/>
                  </a:schemeClr>
                </a:solidFill>
                <a:latin typeface="+mj-lt"/>
              </a:rPr>
              <a:t>In your opinion, what is the likelihood to be detected? </a:t>
            </a:r>
            <a:endParaRPr lang="en-GB" sz="1200" b="0" i="1" dirty="0">
              <a:solidFill>
                <a:schemeClr val="tx1">
                  <a:lumMod val="65000"/>
                  <a:lumOff val="35000"/>
                </a:schemeClr>
              </a:solidFill>
              <a:latin typeface="+mj-lt"/>
            </a:endParaRPr>
          </a:p>
        </p:txBody>
      </p:sp>
      <p:sp>
        <p:nvSpPr>
          <p:cNvPr id="11" name="Text Box 11"/>
          <p:cNvSpPr txBox="1">
            <a:spLocks noChangeArrowheads="1"/>
          </p:cNvSpPr>
          <p:nvPr/>
        </p:nvSpPr>
        <p:spPr bwMode="auto">
          <a:xfrm>
            <a:off x="8493061" y="908720"/>
            <a:ext cx="64807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type="none" w="sm" len="sm"/>
                <a:tailEnd type="none" w="sm" len="sm"/>
              </a14:hiddenLine>
            </a:ext>
          </a:extLst>
        </p:spPr>
        <p:txBody>
          <a:bodyPr wrap="square">
            <a:spAutoFit/>
          </a:bodyPr>
          <a:lstStyle>
            <a:lvl1pPr>
              <a:defRPr sz="2000" b="1">
                <a:solidFill>
                  <a:schemeClr val="tx1"/>
                </a:solidFill>
                <a:latin typeface="Tahoma" pitchFamily="34" charset="0"/>
              </a:defRPr>
            </a:lvl1pPr>
            <a:lvl2pPr marL="742950" indent="-285750">
              <a:defRPr sz="2000" b="1">
                <a:solidFill>
                  <a:schemeClr val="tx1"/>
                </a:solidFill>
                <a:latin typeface="Tahoma" pitchFamily="34" charset="0"/>
              </a:defRPr>
            </a:lvl2pPr>
            <a:lvl3pPr marL="1143000" indent="-228600">
              <a:defRPr sz="2000" b="1">
                <a:solidFill>
                  <a:schemeClr val="tx1"/>
                </a:solidFill>
                <a:latin typeface="Tahoma" pitchFamily="34" charset="0"/>
              </a:defRPr>
            </a:lvl3pPr>
            <a:lvl4pPr marL="1600200" indent="-228600">
              <a:defRPr sz="2000" b="1">
                <a:solidFill>
                  <a:schemeClr val="tx1"/>
                </a:solidFill>
                <a:latin typeface="Tahoma" pitchFamily="34" charset="0"/>
              </a:defRPr>
            </a:lvl4pPr>
            <a:lvl5pPr marL="2057400" indent="-228600">
              <a:defRPr sz="2000" b="1">
                <a:solidFill>
                  <a:schemeClr val="tx1"/>
                </a:solidFill>
                <a:latin typeface="Tahoma" pitchFamily="34" charset="0"/>
              </a:defRPr>
            </a:lvl5pPr>
            <a:lvl6pPr marL="2514600" indent="-228600" algn="ctr" eaLnBrk="0" fontAlgn="base" hangingPunct="0">
              <a:spcBef>
                <a:spcPct val="50000"/>
              </a:spcBef>
              <a:spcAft>
                <a:spcPct val="0"/>
              </a:spcAft>
              <a:defRPr sz="2000" b="1">
                <a:solidFill>
                  <a:schemeClr val="tx1"/>
                </a:solidFill>
                <a:latin typeface="Tahoma" pitchFamily="34" charset="0"/>
              </a:defRPr>
            </a:lvl6pPr>
            <a:lvl7pPr marL="2971800" indent="-228600" algn="ctr" eaLnBrk="0" fontAlgn="base" hangingPunct="0">
              <a:spcBef>
                <a:spcPct val="50000"/>
              </a:spcBef>
              <a:spcAft>
                <a:spcPct val="0"/>
              </a:spcAft>
              <a:defRPr sz="2000" b="1">
                <a:solidFill>
                  <a:schemeClr val="tx1"/>
                </a:solidFill>
                <a:latin typeface="Tahoma" pitchFamily="34" charset="0"/>
              </a:defRPr>
            </a:lvl7pPr>
            <a:lvl8pPr marL="3429000" indent="-228600" algn="ctr" eaLnBrk="0" fontAlgn="base" hangingPunct="0">
              <a:spcBef>
                <a:spcPct val="50000"/>
              </a:spcBef>
              <a:spcAft>
                <a:spcPct val="0"/>
              </a:spcAft>
              <a:defRPr sz="2000" b="1">
                <a:solidFill>
                  <a:schemeClr val="tx1"/>
                </a:solidFill>
                <a:latin typeface="Tahoma" pitchFamily="34" charset="0"/>
              </a:defRPr>
            </a:lvl8pPr>
            <a:lvl9pPr marL="3886200" indent="-228600" algn="ctr" eaLnBrk="0" fontAlgn="base" hangingPunct="0">
              <a:spcBef>
                <a:spcPct val="50000"/>
              </a:spcBef>
              <a:spcAft>
                <a:spcPct val="0"/>
              </a:spcAft>
              <a:defRPr sz="2000" b="1">
                <a:solidFill>
                  <a:schemeClr val="tx1"/>
                </a:solidFill>
                <a:latin typeface="Tahoma" pitchFamily="34" charset="0"/>
              </a:defRPr>
            </a:lvl9pPr>
          </a:lstStyle>
          <a:p>
            <a:pPr algn="ctr">
              <a:spcBef>
                <a:spcPct val="0"/>
              </a:spcBef>
            </a:pPr>
            <a:r>
              <a:rPr lang="en-GB" sz="1100" dirty="0" smtClean="0">
                <a:latin typeface="+mn-lt"/>
              </a:rPr>
              <a:t>N=1003</a:t>
            </a:r>
            <a:endParaRPr lang="en-GB" sz="1100" dirty="0">
              <a:latin typeface="+mn-lt"/>
            </a:endParaRPr>
          </a:p>
        </p:txBody>
      </p:sp>
      <p:sp>
        <p:nvSpPr>
          <p:cNvPr id="16" name="Rectangle 5"/>
          <p:cNvSpPr>
            <a:spLocks noChangeArrowheads="1"/>
          </p:cNvSpPr>
          <p:nvPr/>
        </p:nvSpPr>
        <p:spPr bwMode="auto">
          <a:xfrm>
            <a:off x="8028384" y="0"/>
            <a:ext cx="11111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n-GB" sz="1000" b="1" dirty="0" smtClean="0">
                <a:cs typeface="Arial" charset="0"/>
              </a:rPr>
              <a:t>POLAND</a:t>
            </a:r>
            <a:endParaRPr lang="en-GB" sz="1000" b="1" dirty="0">
              <a:cs typeface="Arial" charset="0"/>
            </a:endParaRPr>
          </a:p>
        </p:txBody>
      </p:sp>
      <p:sp>
        <p:nvSpPr>
          <p:cNvPr id="12" name="Text Box 10"/>
          <p:cNvSpPr txBox="1">
            <a:spLocks noChangeArrowheads="1"/>
          </p:cNvSpPr>
          <p:nvPr/>
        </p:nvSpPr>
        <p:spPr bwMode="auto">
          <a:xfrm>
            <a:off x="0" y="5715016"/>
            <a:ext cx="9144000" cy="830997"/>
          </a:xfrm>
          <a:prstGeom prst="rect">
            <a:avLst/>
          </a:prstGeom>
          <a:noFill/>
          <a:ln w="12700">
            <a:noFill/>
            <a:miter lim="800000"/>
            <a:headEnd/>
            <a:tailEnd/>
          </a:ln>
        </p:spPr>
        <p:txBody>
          <a:bodyPr wrap="square">
            <a:spAutoFit/>
          </a:bodyPr>
          <a:lstStyle/>
          <a:p>
            <a:pPr algn="just"/>
            <a:r>
              <a:rPr lang="en-GB" sz="1200" b="0" dirty="0" smtClean="0">
                <a:latin typeface="+mj-lt"/>
              </a:rPr>
              <a:t>Very / quite high likelihood to be detected working without a legal job contract or getting at least part of the wage as an „envelope wage“ was more often mentioned by women, part-time workers and residents of rural areas.  Women, age group 18-25, lowest educated respondents and the ones with positive opinion regarding country’s government, more often indicated that it is very / quite high likelihood to be detected when purchasing a good or service from illegal source.</a:t>
            </a:r>
            <a:endParaRPr lang="en-GB" sz="1200" b="0" dirty="0">
              <a:latin typeface="+mj-lt"/>
            </a:endParaRPr>
          </a:p>
        </p:txBody>
      </p:sp>
    </p:spTree>
    <p:extLst>
      <p:ext uri="{BB962C8B-B14F-4D97-AF65-F5344CB8AC3E}">
        <p14:creationId xmlns:p14="http://schemas.microsoft.com/office/powerpoint/2010/main" val="48226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00565B"/>
      </a:accent1>
      <a:accent2>
        <a:srgbClr val="1AB1AF"/>
      </a:accent2>
      <a:accent3>
        <a:srgbClr val="00D0D3"/>
      </a:accent3>
      <a:accent4>
        <a:srgbClr val="F68C33"/>
      </a:accent4>
      <a:accent5>
        <a:srgbClr val="E10076"/>
      </a:accent5>
      <a:accent6>
        <a:srgbClr val="508BD4"/>
      </a:accent6>
      <a:hlink>
        <a:srgbClr val="00565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5875" cap="rnd">
          <a:solidFill>
            <a:srgbClr val="1AB1AF"/>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1F497D"/>
      </a:accent1>
      <a:accent2>
        <a:srgbClr val="00565B"/>
      </a:accent2>
      <a:accent3>
        <a:srgbClr val="1AB1AF"/>
      </a:accent3>
      <a:accent4>
        <a:srgbClr val="00D0D3"/>
      </a:accent4>
      <a:accent5>
        <a:srgbClr val="F68C33"/>
      </a:accent5>
      <a:accent6>
        <a:srgbClr val="508BD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4745</TotalTime>
  <Words>3307</Words>
  <Application>Microsoft Office PowerPoint</Application>
  <PresentationFormat>On-screen Show (4:3)</PresentationFormat>
  <Paragraphs>322</Paragraphs>
  <Slides>40</Slides>
  <Notes>6</Notes>
  <HiddenSlides>0</HiddenSlides>
  <MMClips>0</MMClips>
  <ScaleCrop>false</ScaleCrop>
  <HeadingPairs>
    <vt:vector size="6" baseType="variant">
      <vt:variant>
        <vt:lpstr>Theme</vt:lpstr>
      </vt:variant>
      <vt:variant>
        <vt:i4>2</vt:i4>
      </vt:variant>
      <vt:variant>
        <vt:lpstr>Embedded OLE Servers</vt:lpstr>
      </vt:variant>
      <vt:variant>
        <vt:i4>4</vt:i4>
      </vt:variant>
      <vt:variant>
        <vt:lpstr>Slide Titles</vt:lpstr>
      </vt:variant>
      <vt:variant>
        <vt:i4>40</vt:i4>
      </vt:variant>
    </vt:vector>
  </HeadingPairs>
  <TitlesOfParts>
    <vt:vector size="46" baseType="lpstr">
      <vt:lpstr>Office Theme</vt:lpstr>
      <vt:lpstr>1_Office Theme</vt:lpstr>
      <vt:lpstr>Microsoft Excel 97-2003 Worksheet</vt:lpstr>
      <vt:lpstr>Worksheet</vt:lpstr>
      <vt:lpstr>Macro-Enabled Worksheet</vt:lpstr>
      <vt:lpstr>Microsoft Excel Macro-Enabled Worksheet</vt:lpstr>
      <vt:lpstr>PowerPoint Presentation</vt:lpstr>
      <vt:lpstr>PowerPoint Presentation</vt:lpstr>
      <vt:lpstr>PowerPoint Presentation</vt:lpstr>
      <vt:lpstr>PowerPoint Presentation</vt:lpstr>
      <vt:lpstr>Respondent socio-demographic characteristics (%)</vt:lpstr>
      <vt:lpstr>On what basis do you have access to public health-care and funding from NFZ?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pk</cp:lastModifiedBy>
  <cp:revision>832</cp:revision>
  <cp:lastPrinted>2015-06-29T09:02:40Z</cp:lastPrinted>
  <dcterms:created xsi:type="dcterms:W3CDTF">2013-02-27T07:07:14Z</dcterms:created>
  <dcterms:modified xsi:type="dcterms:W3CDTF">2015-06-29T13:33:30Z</dcterms:modified>
</cp:coreProperties>
</file>