
<file path=[Content_Types].xml><?xml version="1.0" encoding="utf-8"?>
<Types xmlns="http://schemas.openxmlformats.org/package/2006/content-types">
  <Default Extension="png" ContentType="image/png"/>
  <Default Extension="xlsm" ContentType="application/vnd.ms-excel.sheet.macroEnabled.12"/>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handoutMasterIdLst>
    <p:handoutMasterId r:id="rId43"/>
  </p:handoutMasterIdLst>
  <p:sldIdLst>
    <p:sldId id="256" r:id="rId3"/>
    <p:sldId id="257" r:id="rId4"/>
    <p:sldId id="258" r:id="rId5"/>
    <p:sldId id="259" r:id="rId6"/>
    <p:sldId id="331" r:id="rId7"/>
    <p:sldId id="261" r:id="rId8"/>
    <p:sldId id="338" r:id="rId9"/>
    <p:sldId id="361" r:id="rId10"/>
    <p:sldId id="387" r:id="rId11"/>
    <p:sldId id="389" r:id="rId12"/>
    <p:sldId id="362" r:id="rId13"/>
    <p:sldId id="388" r:id="rId14"/>
    <p:sldId id="390" r:id="rId15"/>
    <p:sldId id="363" r:id="rId16"/>
    <p:sldId id="364" r:id="rId17"/>
    <p:sldId id="365" r:id="rId18"/>
    <p:sldId id="366" r:id="rId19"/>
    <p:sldId id="367" r:id="rId20"/>
    <p:sldId id="274" r:id="rId21"/>
    <p:sldId id="368" r:id="rId22"/>
    <p:sldId id="386" r:id="rId23"/>
    <p:sldId id="369" r:id="rId24"/>
    <p:sldId id="370" r:id="rId25"/>
    <p:sldId id="371" r:id="rId26"/>
    <p:sldId id="372" r:id="rId27"/>
    <p:sldId id="373" r:id="rId28"/>
    <p:sldId id="374" r:id="rId29"/>
    <p:sldId id="375" r:id="rId30"/>
    <p:sldId id="376" r:id="rId31"/>
    <p:sldId id="377" r:id="rId32"/>
    <p:sldId id="378" r:id="rId33"/>
    <p:sldId id="380" r:id="rId34"/>
    <p:sldId id="381" r:id="rId35"/>
    <p:sldId id="271" r:id="rId36"/>
    <p:sldId id="272" r:id="rId37"/>
    <p:sldId id="345" r:id="rId38"/>
    <p:sldId id="383" r:id="rId39"/>
    <p:sldId id="384" r:id="rId40"/>
    <p:sldId id="273" r:id="rId4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B1AF"/>
    <a:srgbClr val="E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151" autoAdjust="0"/>
  </p:normalViewPr>
  <p:slideViewPr>
    <p:cSldViewPr>
      <p:cViewPr varScale="1">
        <p:scale>
          <a:sx n="88" d="100"/>
          <a:sy n="88" d="100"/>
        </p:scale>
        <p:origin x="-13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621328-23F2-4CE4-B325-D1263FDD8A92}" type="datetimeFigureOut">
              <a:rPr lang="lt-LT" smtClean="0"/>
              <a:pPr/>
              <a:t>2015-06-29</a:t>
            </a:fld>
            <a:endParaRPr lang="lt-LT"/>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08AC992-A9A9-4AD9-985F-F3E6E88250F8}" type="slidenum">
              <a:rPr lang="lt-LT" smtClean="0"/>
              <a:pPr/>
              <a:t>‹#›</a:t>
            </a:fld>
            <a:endParaRPr lang="lt-LT"/>
          </a:p>
        </p:txBody>
      </p:sp>
    </p:spTree>
    <p:extLst>
      <p:ext uri="{BB962C8B-B14F-4D97-AF65-F5344CB8AC3E}">
        <p14:creationId xmlns:p14="http://schemas.microsoft.com/office/powerpoint/2010/main" val="294166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4A19EA-09A9-4B00-9EE9-8D577F1066EF}" type="datetimeFigureOut">
              <a:rPr lang="lt-LT" smtClean="0"/>
              <a:pPr/>
              <a:t>2015-06-29</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A35528-C47E-4103-A4F6-2E10E3FE9F71}" type="slidenum">
              <a:rPr lang="lt-LT" smtClean="0"/>
              <a:pPr/>
              <a:t>‹#›</a:t>
            </a:fld>
            <a:endParaRPr lang="lt-LT"/>
          </a:p>
        </p:txBody>
      </p:sp>
    </p:spTree>
    <p:extLst>
      <p:ext uri="{BB962C8B-B14F-4D97-AF65-F5344CB8AC3E}">
        <p14:creationId xmlns:p14="http://schemas.microsoft.com/office/powerpoint/2010/main" val="21439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a:t>
            </a:fld>
            <a:endParaRPr lang="en-AU" dirty="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A35528-C47E-4103-A4F6-2E10E3FE9F71}" type="slidenum">
              <a:rPr lang="lt-LT" smtClean="0"/>
              <a:pPr/>
              <a:t>4</a:t>
            </a:fld>
            <a:endParaRPr lang="lt-LT"/>
          </a:p>
        </p:txBody>
      </p:sp>
    </p:spTree>
    <p:extLst>
      <p:ext uri="{BB962C8B-B14F-4D97-AF65-F5344CB8AC3E}">
        <p14:creationId xmlns:p14="http://schemas.microsoft.com/office/powerpoint/2010/main" val="32581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35</a:t>
            </a:fld>
            <a:endParaRPr lang="en-AU" dirty="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36</a:t>
            </a:fld>
            <a:endParaRPr lang="en-AU" dirty="0" smtClean="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37</a:t>
            </a:fld>
            <a:endParaRPr lang="en-AU" dirty="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38</a:t>
            </a:fld>
            <a:endParaRPr lang="en-AU"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E4935CDF-15E6-4F6B-A5D0-02CD53533D3E}"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307109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0D681FF-C310-456A-A367-C0F7FB14E230}"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108158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28C1FEB-2213-4AC8-818C-14EE24F3188D}"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97252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779CE192-D687-4C2E-A587-0069A0FEB33F}" type="slidenum">
              <a:rPr lang="lt-LT"/>
              <a:pPr>
                <a:defRPr/>
              </a:pPr>
              <a:t>‹#›</a:t>
            </a:fld>
            <a:endParaRPr lang="lt-LT"/>
          </a:p>
        </p:txBody>
      </p:sp>
    </p:spTree>
    <p:extLst>
      <p:ext uri="{BB962C8B-B14F-4D97-AF65-F5344CB8AC3E}">
        <p14:creationId xmlns:p14="http://schemas.microsoft.com/office/powerpoint/2010/main" val="1561881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 y="72390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6575" y="428625"/>
            <a:ext cx="3748088"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3"/>
          <p:cNvSpPr txBox="1">
            <a:spLocks noChangeArrowheads="1"/>
          </p:cNvSpPr>
          <p:nvPr userDrawn="1"/>
        </p:nvSpPr>
        <p:spPr bwMode="auto">
          <a:xfrm>
            <a:off x="4953000" y="3429000"/>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customer</a:t>
            </a:r>
            <a:endParaRPr lang="lt-LT" b="1" dirty="0">
              <a:solidFill>
                <a:srgbClr val="7F7F7F"/>
              </a:solidFill>
              <a:latin typeface="Calibri" pitchFamily="34" charset="0"/>
              <a:cs typeface="Arial" charset="0"/>
            </a:endParaRPr>
          </a:p>
        </p:txBody>
      </p:sp>
      <p:pic>
        <p:nvPicPr>
          <p:cNvPr id="7" name="Picture 12" descr="Spinter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48263" y="507365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3"/>
          <p:cNvSpPr txBox="1">
            <a:spLocks noChangeArrowheads="1"/>
          </p:cNvSpPr>
          <p:nvPr userDrawn="1"/>
        </p:nvSpPr>
        <p:spPr bwMode="auto">
          <a:xfrm>
            <a:off x="4932363" y="4797425"/>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contractor</a:t>
            </a:r>
            <a:endParaRPr lang="lt-LT" b="1" dirty="0">
              <a:solidFill>
                <a:srgbClr val="7F7F7F"/>
              </a:solidFill>
              <a:latin typeface="Calibri" pitchFamily="34" charset="0"/>
              <a:cs typeface="Arial" charset="0"/>
            </a:endParaRPr>
          </a:p>
        </p:txBody>
      </p:sp>
      <p:pic>
        <p:nvPicPr>
          <p:cNvPr id="9" name="Picture 14" descr="ESOMAR"/>
          <p:cNvPicPr>
            <a:picLocks noChangeAspect="1" noChangeArrowheads="1"/>
          </p:cNvPicPr>
          <p:nvPr userDrawn="1"/>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1" descr="iris"/>
          <p:cNvPicPr>
            <a:picLocks noChangeAspect="1" noChangeArrowheads="1"/>
          </p:cNvPicPr>
          <p:nvPr userDrawn="1"/>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4283968" y="1628800"/>
            <a:ext cx="4690864" cy="864096"/>
          </a:xfrm>
        </p:spPr>
        <p:txBody>
          <a:bodyPr>
            <a:normAutofit/>
          </a:bodyPr>
          <a:lstStyle>
            <a:lvl1pPr>
              <a:defRPr sz="2800"/>
            </a:lvl1pPr>
          </a:lstStyle>
          <a:p>
            <a:r>
              <a:rPr lang="en-US" dirty="0" smtClean="0"/>
              <a:t>Click to edit Master title style</a:t>
            </a:r>
            <a:endParaRPr lang="lt-LT" dirty="0"/>
          </a:p>
        </p:txBody>
      </p:sp>
      <p:sp>
        <p:nvSpPr>
          <p:cNvPr id="24" name="Text Placeholder 23"/>
          <p:cNvSpPr>
            <a:spLocks noGrp="1"/>
          </p:cNvSpPr>
          <p:nvPr>
            <p:ph type="body" sz="quarter" idx="10"/>
          </p:nvPr>
        </p:nvSpPr>
        <p:spPr>
          <a:xfrm>
            <a:off x="7308304" y="6037478"/>
            <a:ext cx="1224036" cy="311150"/>
          </a:xfrm>
        </p:spPr>
        <p:txBody>
          <a:bodyPr/>
          <a:lstStyle>
            <a:lvl1pPr marL="0" indent="0">
              <a:buNone/>
              <a:defRPr/>
            </a:lvl1pPr>
          </a:lstStyle>
          <a:p>
            <a:pPr lvl="0"/>
            <a:r>
              <a:rPr lang="en-US" dirty="0" smtClean="0"/>
              <a:t>Click</a:t>
            </a:r>
            <a:endParaRPr lang="lt-LT" dirty="0"/>
          </a:p>
        </p:txBody>
      </p:sp>
    </p:spTree>
    <p:extLst>
      <p:ext uri="{BB962C8B-B14F-4D97-AF65-F5344CB8AC3E}">
        <p14:creationId xmlns:p14="http://schemas.microsoft.com/office/powerpoint/2010/main" val="169080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cdem Layou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a:xfrm>
            <a:off x="457200" y="9056"/>
            <a:ext cx="8229600" cy="899664"/>
          </a:xfrm>
        </p:spPr>
        <p:txBody>
          <a:bodyPr/>
          <a:lstStyle/>
          <a:p>
            <a:r>
              <a:rPr lang="en-US" dirty="0" smtClean="0"/>
              <a:t>Click to edit Master title style</a:t>
            </a:r>
            <a:endParaRPr lang="lt-LT" dirty="0"/>
          </a:p>
        </p:txBody>
      </p:sp>
      <p:sp>
        <p:nvSpPr>
          <p:cNvPr id="4" name="Slide Number Placeholder 3"/>
          <p:cNvSpPr>
            <a:spLocks noGrp="1"/>
          </p:cNvSpPr>
          <p:nvPr>
            <p:ph type="sldNum" sz="quarter" idx="10"/>
          </p:nvPr>
        </p:nvSpPr>
        <p:spPr/>
        <p:txBody>
          <a:bodyPr/>
          <a:lstStyle>
            <a:lvl1pPr>
              <a:defRPr/>
            </a:lvl1pPr>
          </a:lstStyle>
          <a:p>
            <a:pPr>
              <a:defRPr/>
            </a:pPr>
            <a:fld id="{FAAA8C12-CE41-4352-9EEB-3DBA4CAC2E05}"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83345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14" name="Chart Placeholder 13"/>
          <p:cNvSpPr>
            <a:spLocks noGrp="1"/>
          </p:cNvSpPr>
          <p:nvPr>
            <p:ph type="chart" sz="quarter" idx="13"/>
          </p:nvPr>
        </p:nvSpPr>
        <p:spPr>
          <a:xfrm>
            <a:off x="611188" y="1484313"/>
            <a:ext cx="7993062" cy="4321175"/>
          </a:xfrm>
        </p:spPr>
        <p:txBody>
          <a:bodyPr rtlCol="0">
            <a:normAutofit/>
          </a:bodyPr>
          <a:lstStyle>
            <a:lvl1pPr marL="0" indent="0">
              <a:buNone/>
              <a:defRPr/>
            </a:lvl1pPr>
          </a:lstStyle>
          <a:p>
            <a:pPr lvl="0"/>
            <a:endParaRPr lang="lt-LT" noProof="0" dirty="0"/>
          </a:p>
        </p:txBody>
      </p:sp>
      <p:sp>
        <p:nvSpPr>
          <p:cNvPr id="16" name="Text Placeholder 15"/>
          <p:cNvSpPr>
            <a:spLocks noGrp="1"/>
          </p:cNvSpPr>
          <p:nvPr>
            <p:ph type="body" sz="quarter" idx="14"/>
          </p:nvPr>
        </p:nvSpPr>
        <p:spPr>
          <a:xfrm>
            <a:off x="0" y="908720"/>
            <a:ext cx="9144000" cy="358775"/>
          </a:xfrm>
        </p:spPr>
        <p:txBody>
          <a:bodyPr/>
          <a:lstStyle>
            <a:lvl1pPr marL="0" indent="0">
              <a:buNone/>
              <a:defRPr sz="1200" i="1"/>
            </a:lvl1pPr>
          </a:lstStyle>
          <a:p>
            <a:pPr lvl="0"/>
            <a:r>
              <a:rPr lang="en-US" dirty="0" smtClean="0"/>
              <a:t>Click to edit Master text styles</a:t>
            </a:r>
            <a:endParaRPr lang="lt-LT" dirty="0"/>
          </a:p>
        </p:txBody>
      </p:sp>
      <p:sp>
        <p:nvSpPr>
          <p:cNvPr id="18" name="Text Placeholder 17"/>
          <p:cNvSpPr>
            <a:spLocks noGrp="1"/>
          </p:cNvSpPr>
          <p:nvPr>
            <p:ph type="body" sz="quarter" idx="15"/>
          </p:nvPr>
        </p:nvSpPr>
        <p:spPr>
          <a:xfrm>
            <a:off x="8244409" y="915540"/>
            <a:ext cx="720080" cy="287362"/>
          </a:xfrm>
        </p:spPr>
        <p:txBody>
          <a:bodyPr>
            <a:normAutofit/>
          </a:bodyPr>
          <a:lstStyle>
            <a:lvl1pPr marL="0" indent="0">
              <a:buNone/>
              <a:defRPr sz="1200"/>
            </a:lvl1pPr>
          </a:lstStyle>
          <a:p>
            <a:pPr lvl="0"/>
            <a:r>
              <a:rPr lang="en-US" dirty="0" smtClean="0"/>
              <a:t>Click </a:t>
            </a:r>
            <a:endParaRPr lang="lt-LT" dirty="0"/>
          </a:p>
        </p:txBody>
      </p:sp>
      <p:sp>
        <p:nvSpPr>
          <p:cNvPr id="20" name="Text Placeholder 19"/>
          <p:cNvSpPr>
            <a:spLocks noGrp="1"/>
          </p:cNvSpPr>
          <p:nvPr>
            <p:ph type="body" sz="quarter" idx="16"/>
          </p:nvPr>
        </p:nvSpPr>
        <p:spPr>
          <a:xfrm>
            <a:off x="0" y="5877272"/>
            <a:ext cx="9144000" cy="720080"/>
          </a:xfrm>
        </p:spPr>
        <p:txBody>
          <a:bodyPr>
            <a:normAutofit/>
          </a:bodyPr>
          <a:lstStyle>
            <a:lvl1pPr marL="0" indent="0">
              <a:buNone/>
              <a:defRPr sz="1200"/>
            </a:lvl1pPr>
          </a:lstStyle>
          <a:p>
            <a:pPr lvl="0"/>
            <a:r>
              <a:rPr lang="en-US" dirty="0" smtClean="0"/>
              <a:t>Click to edit Master text styles</a:t>
            </a:r>
            <a:endParaRPr lang="lt-LT" dirty="0"/>
          </a:p>
        </p:txBody>
      </p:sp>
      <p:sp>
        <p:nvSpPr>
          <p:cNvPr id="21" name="Title 20"/>
          <p:cNvSpPr>
            <a:spLocks noGrp="1"/>
          </p:cNvSpPr>
          <p:nvPr>
            <p:ph type="title"/>
          </p:nvPr>
        </p:nvSpPr>
        <p:spPr>
          <a:xfrm>
            <a:off x="457200" y="0"/>
            <a:ext cx="8229600" cy="908720"/>
          </a:xfrm>
        </p:spPr>
        <p:txBody>
          <a:bodyPr/>
          <a:lstStyle/>
          <a:p>
            <a:r>
              <a:rPr lang="en-US" dirty="0" smtClean="0"/>
              <a:t>Click to edit Master title style</a:t>
            </a:r>
            <a:endParaRPr lang="lt-LT" dirty="0"/>
          </a:p>
        </p:txBody>
      </p:sp>
      <p:sp>
        <p:nvSpPr>
          <p:cNvPr id="8" name="Slide Number Placeholder 5"/>
          <p:cNvSpPr>
            <a:spLocks noGrp="1"/>
          </p:cNvSpPr>
          <p:nvPr>
            <p:ph type="sldNum" sz="quarter" idx="17"/>
          </p:nvPr>
        </p:nvSpPr>
        <p:spPr/>
        <p:txBody>
          <a:bodyPr/>
          <a:lstStyle>
            <a:lvl1pPr>
              <a:defRPr/>
            </a:lvl1pPr>
          </a:lstStyle>
          <a:p>
            <a:pPr>
              <a:defRPr/>
            </a:pPr>
            <a:fld id="{401FFFA8-AE06-41F4-9C0E-D551793139E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665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673E0514-CDCA-4896-9472-75077C860D2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865463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ciu Layout">
    <p:spTree>
      <p:nvGrpSpPr>
        <p:cNvPr id="1" name=""/>
        <p:cNvGrpSpPr/>
        <p:nvPr/>
      </p:nvGrpSpPr>
      <p:grpSpPr>
        <a:xfrm>
          <a:off x="0" y="0"/>
          <a:ext cx="0" cy="0"/>
          <a:chOff x="0" y="0"/>
          <a:chExt cx="0" cy="0"/>
        </a:xfrm>
      </p:grpSpPr>
      <p:pic>
        <p:nvPicPr>
          <p:cNvPr id="2"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3475" y="1090613"/>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5"/>
          <p:cNvSpPr>
            <a:spLocks noChangeArrowheads="1"/>
          </p:cNvSpPr>
          <p:nvPr userDrawn="1"/>
        </p:nvSpPr>
        <p:spPr bwMode="auto">
          <a:xfrm>
            <a:off x="1392238" y="3152775"/>
            <a:ext cx="2171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lt-LT" sz="2800" smtClean="0">
                <a:solidFill>
                  <a:srgbClr val="1AB1AF"/>
                </a:solidFill>
              </a:rPr>
              <a:t>Thank you</a:t>
            </a:r>
          </a:p>
        </p:txBody>
      </p:sp>
    </p:spTree>
    <p:extLst>
      <p:ext uri="{BB962C8B-B14F-4D97-AF65-F5344CB8AC3E}">
        <p14:creationId xmlns:p14="http://schemas.microsoft.com/office/powerpoint/2010/main" val="116111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Title 20"/>
          <p:cNvSpPr txBox="1">
            <a:spLocks/>
          </p:cNvSpPr>
          <p:nvPr userDrawn="1"/>
        </p:nvSpPr>
        <p:spPr>
          <a:xfrm>
            <a:off x="452438" y="0"/>
            <a:ext cx="8229600" cy="908050"/>
          </a:xfrm>
          <a:prstGeom prst="rect">
            <a:avLst/>
          </a:prstGeom>
        </p:spPr>
        <p:txBody>
          <a:bodyPr anchor="ctr">
            <a:normAutofit/>
          </a:bodyPr>
          <a:lstStyle>
            <a:lvl1pPr algn="ctr" defTabSz="914400" rtl="0" eaLnBrk="1" latinLnBrk="0" hangingPunct="1">
              <a:spcBef>
                <a:spcPct val="0"/>
              </a:spcBef>
              <a:buNone/>
              <a:defRPr sz="2400" kern="1200">
                <a:solidFill>
                  <a:srgbClr val="1AB1AF"/>
                </a:solidFill>
                <a:latin typeface="+mj-lt"/>
                <a:ea typeface="+mj-ea"/>
                <a:cs typeface="+mj-cs"/>
              </a:defRPr>
            </a:lvl1pPr>
          </a:lstStyle>
          <a:p>
            <a:pPr>
              <a:defRPr/>
            </a:pPr>
            <a:endParaRPr lang="lt-LT" dirty="0"/>
          </a:p>
        </p:txBody>
      </p:sp>
      <p:sp>
        <p:nvSpPr>
          <p:cNvPr id="10" name="Text Placeholder 19"/>
          <p:cNvSpPr>
            <a:spLocks noGrp="1"/>
          </p:cNvSpPr>
          <p:nvPr>
            <p:ph type="body" sz="quarter" idx="16"/>
          </p:nvPr>
        </p:nvSpPr>
        <p:spPr>
          <a:xfrm>
            <a:off x="457200" y="1124744"/>
            <a:ext cx="8229600" cy="5256584"/>
          </a:xfrm>
        </p:spPr>
        <p:txBody>
          <a:bodyPr>
            <a:normAutofit/>
          </a:bodyPr>
          <a:lstStyle>
            <a:lvl1pPr marL="0" indent="0">
              <a:buNone/>
              <a:defRPr sz="1200"/>
            </a:lvl1pPr>
          </a:lstStyle>
          <a:p>
            <a:pPr lvl="0"/>
            <a:r>
              <a:rPr lang="en-US" dirty="0" smtClean="0"/>
              <a:t>Click to edit Master text styles</a:t>
            </a:r>
            <a:endParaRPr lang="lt-LT" dirty="0"/>
          </a:p>
        </p:txBody>
      </p:sp>
      <p:sp>
        <p:nvSpPr>
          <p:cNvPr id="5" name="Slide Number Placeholder 5"/>
          <p:cNvSpPr>
            <a:spLocks noGrp="1"/>
          </p:cNvSpPr>
          <p:nvPr>
            <p:ph type="sldNum" sz="quarter" idx="17"/>
          </p:nvPr>
        </p:nvSpPr>
        <p:spPr>
          <a:xfrm>
            <a:off x="8748713" y="6597650"/>
            <a:ext cx="395287" cy="260350"/>
          </a:xfrm>
        </p:spPr>
        <p:txBody>
          <a:bodyPr/>
          <a:lstStyle>
            <a:lvl1pPr>
              <a:defRPr sz="1200">
                <a:solidFill>
                  <a:schemeClr val="tx1">
                    <a:lumMod val="50000"/>
                    <a:lumOff val="50000"/>
                  </a:schemeClr>
                </a:solidFill>
              </a:defRPr>
            </a:lvl1pPr>
          </a:lstStyle>
          <a:p>
            <a:pPr>
              <a:defRPr/>
            </a:pPr>
            <a:fld id="{0B3FC753-B42F-4B5A-80EC-89D9A12129F1}" type="slidenum">
              <a:rPr lang="lt-LT">
                <a:solidFill>
                  <a:prstClr val="black">
                    <a:lumMod val="50000"/>
                    <a:lumOff val="50000"/>
                  </a:prstClr>
                </a:solidFill>
              </a:rPr>
              <a:pPr>
                <a:defRPr/>
              </a:pPr>
              <a:t>‹#›</a:t>
            </a:fld>
            <a:endParaRPr lang="lt-LT" dirty="0">
              <a:solidFill>
                <a:prstClr val="black">
                  <a:lumMod val="50000"/>
                  <a:lumOff val="50000"/>
                </a:prstClr>
              </a:solidFill>
            </a:endParaRPr>
          </a:p>
        </p:txBody>
      </p:sp>
    </p:spTree>
    <p:extLst>
      <p:ext uri="{BB962C8B-B14F-4D97-AF65-F5344CB8AC3E}">
        <p14:creationId xmlns:p14="http://schemas.microsoft.com/office/powerpoint/2010/main" val="16650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a:xfrm>
            <a:off x="3707904" y="6492875"/>
            <a:ext cx="2133600" cy="365125"/>
          </a:xfrm>
        </p:spPr>
        <p:txBody>
          <a:bodyPr/>
          <a:lstStyle/>
          <a:p>
            <a:fld id="{4FC6682E-3FA0-4B27-9975-EB5BE07131DB}"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86264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AE7D9-949F-4196-A6BC-06C3FF3CCA85}"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197375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F235C73C-7E21-4D50-B0F0-FE00C90F40BA}"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4028491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5FC650AC-27B7-4093-89D4-3F720C68214E}" type="datetime1">
              <a:rPr lang="lt-LT" smtClean="0"/>
              <a:pPr/>
              <a:t>2015-06-29</a:t>
            </a:fld>
            <a:endParaRPr lang="lt-LT"/>
          </a:p>
        </p:txBody>
      </p:sp>
      <p:sp>
        <p:nvSpPr>
          <p:cNvPr id="12" name="Slide Number Placeholder 5"/>
          <p:cNvSpPr>
            <a:spLocks noGrp="1"/>
          </p:cNvSpPr>
          <p:nvPr>
            <p:ph type="sldNum" sz="quarter" idx="12"/>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3442458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76F38E70-26A2-4A63-A69C-D7D7A86EFD55}" type="datetime1">
              <a:rPr lang="lt-LT" smtClean="0"/>
              <a:pPr/>
              <a:t>2015-06-29</a:t>
            </a:fld>
            <a:endParaRPr lang="lt-LT"/>
          </a:p>
        </p:txBody>
      </p:sp>
      <p:sp>
        <p:nvSpPr>
          <p:cNvPr id="8"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914519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0427-730C-47AE-AADF-2D85CF4B6A25}"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4852779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7FC2D-9633-45F2-B8C5-38479FF7E7F8}"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2843228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B58E6-6B76-4D01-8548-F495F52B470B}"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47552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3923928"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A50A4-1C43-474E-AE7A-9546F5782C81}" type="datetime1">
              <a:rPr lang="lt-LT" smtClean="0"/>
              <a:pPr/>
              <a:t>2015-06-29</a:t>
            </a:fld>
            <a:endParaRPr lang="lt-LT"/>
          </a:p>
        </p:txBody>
      </p:sp>
      <p:sp>
        <p:nvSpPr>
          <p:cNvPr id="8" name="Slide Number Placeholder 5"/>
          <p:cNvSpPr>
            <a:spLocks noGrp="1"/>
          </p:cNvSpPr>
          <p:nvPr>
            <p:ph type="sldNum" sz="quarter" idx="4"/>
          </p:nvPr>
        </p:nvSpPr>
        <p:spPr>
          <a:xfrm>
            <a:off x="8676456" y="6597352"/>
            <a:ext cx="467544"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pic>
        <p:nvPicPr>
          <p:cNvPr id="9" name="Picture 12" descr="Spinter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79512" y="6669360"/>
            <a:ext cx="1152128" cy="13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80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t-LT"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smtClean="0"/>
          </a:p>
        </p:txBody>
      </p:sp>
      <p:sp>
        <p:nvSpPr>
          <p:cNvPr id="6" name="Slide Number Placeholder 5"/>
          <p:cNvSpPr>
            <a:spLocks noGrp="1"/>
          </p:cNvSpPr>
          <p:nvPr>
            <p:ph type="sldNum" sz="quarter" idx="4"/>
          </p:nvPr>
        </p:nvSpPr>
        <p:spPr>
          <a:xfrm>
            <a:off x="8620125" y="6608763"/>
            <a:ext cx="523875" cy="2492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E23EFE-340A-4369-BA7F-088688BB47B7}" type="slidenum">
              <a:rPr lang="lt-LT">
                <a:solidFill>
                  <a:prstClr val="black">
                    <a:tint val="75000"/>
                  </a:prstClr>
                </a:solidFill>
              </a:rPr>
              <a:pPr>
                <a:defRPr/>
              </a:pPr>
              <a:t>‹#›</a:t>
            </a:fld>
            <a:endParaRPr lang="lt-LT">
              <a:solidFill>
                <a:prstClr val="black">
                  <a:tint val="75000"/>
                </a:prstClr>
              </a:solidFill>
            </a:endParaRPr>
          </a:p>
        </p:txBody>
      </p:sp>
      <p:pic>
        <p:nvPicPr>
          <p:cNvPr id="1029" name="Picture 12" descr="Spinter 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79388" y="6669088"/>
            <a:ext cx="1152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77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2400" kern="1200">
          <a:solidFill>
            <a:srgbClr val="1AB1AF"/>
          </a:solidFill>
          <a:latin typeface="+mj-lt"/>
          <a:ea typeface="+mj-ea"/>
          <a:cs typeface="+mj-cs"/>
        </a:defRPr>
      </a:lvl1pPr>
      <a:lvl2pPr algn="ctr" rtl="0" eaLnBrk="0" fontAlgn="base" hangingPunct="0">
        <a:spcBef>
          <a:spcPct val="0"/>
        </a:spcBef>
        <a:spcAft>
          <a:spcPct val="0"/>
        </a:spcAft>
        <a:defRPr sz="2400">
          <a:solidFill>
            <a:srgbClr val="1AB1AF"/>
          </a:solidFill>
          <a:latin typeface="Calibri" pitchFamily="34" charset="0"/>
        </a:defRPr>
      </a:lvl2pPr>
      <a:lvl3pPr algn="ctr" rtl="0" eaLnBrk="0" fontAlgn="base" hangingPunct="0">
        <a:spcBef>
          <a:spcPct val="0"/>
        </a:spcBef>
        <a:spcAft>
          <a:spcPct val="0"/>
        </a:spcAft>
        <a:defRPr sz="2400">
          <a:solidFill>
            <a:srgbClr val="1AB1AF"/>
          </a:solidFill>
          <a:latin typeface="Calibri" pitchFamily="34" charset="0"/>
        </a:defRPr>
      </a:lvl3pPr>
      <a:lvl4pPr algn="ctr" rtl="0" eaLnBrk="0" fontAlgn="base" hangingPunct="0">
        <a:spcBef>
          <a:spcPct val="0"/>
        </a:spcBef>
        <a:spcAft>
          <a:spcPct val="0"/>
        </a:spcAft>
        <a:defRPr sz="2400">
          <a:solidFill>
            <a:srgbClr val="1AB1AF"/>
          </a:solidFill>
          <a:latin typeface="Calibri" pitchFamily="34" charset="0"/>
        </a:defRPr>
      </a:lvl4pPr>
      <a:lvl5pPr algn="ctr" rtl="0" eaLnBrk="0" fontAlgn="base" hangingPunct="0">
        <a:spcBef>
          <a:spcPct val="0"/>
        </a:spcBef>
        <a:spcAft>
          <a:spcPct val="0"/>
        </a:spcAft>
        <a:defRPr sz="2400">
          <a:solidFill>
            <a:srgbClr val="1AB1AF"/>
          </a:solidFill>
          <a:latin typeface="Calibri" pitchFamily="34" charset="0"/>
        </a:defRPr>
      </a:lvl5pPr>
      <a:lvl6pPr marL="457200" algn="ctr" rtl="0" fontAlgn="base">
        <a:spcBef>
          <a:spcPct val="0"/>
        </a:spcBef>
        <a:spcAft>
          <a:spcPct val="0"/>
        </a:spcAft>
        <a:defRPr sz="2400">
          <a:solidFill>
            <a:srgbClr val="1AB1AF"/>
          </a:solidFill>
          <a:latin typeface="Calibri" pitchFamily="34" charset="0"/>
        </a:defRPr>
      </a:lvl6pPr>
      <a:lvl7pPr marL="914400" algn="ctr" rtl="0" fontAlgn="base">
        <a:spcBef>
          <a:spcPct val="0"/>
        </a:spcBef>
        <a:spcAft>
          <a:spcPct val="0"/>
        </a:spcAft>
        <a:defRPr sz="2400">
          <a:solidFill>
            <a:srgbClr val="1AB1AF"/>
          </a:solidFill>
          <a:latin typeface="Calibri" pitchFamily="34" charset="0"/>
        </a:defRPr>
      </a:lvl7pPr>
      <a:lvl8pPr marL="1371600" algn="ctr" rtl="0" fontAlgn="base">
        <a:spcBef>
          <a:spcPct val="0"/>
        </a:spcBef>
        <a:spcAft>
          <a:spcPct val="0"/>
        </a:spcAft>
        <a:defRPr sz="2400">
          <a:solidFill>
            <a:srgbClr val="1AB1AF"/>
          </a:solidFill>
          <a:latin typeface="Calibri" pitchFamily="34" charset="0"/>
        </a:defRPr>
      </a:lvl8pPr>
      <a:lvl9pPr marL="1828800" algn="ctr" rtl="0" fontAlgn="base">
        <a:spcBef>
          <a:spcPct val="0"/>
        </a:spcBef>
        <a:spcAft>
          <a:spcPct val="0"/>
        </a:spcAft>
        <a:defRPr sz="2400">
          <a:solidFill>
            <a:srgbClr val="1AB1AF"/>
          </a:solidFill>
          <a:latin typeface="Calibri" pitchFamily="34" charset="0"/>
        </a:defRPr>
      </a:lvl9pPr>
    </p:titleStyle>
    <p:bodyStyle>
      <a:lvl1pPr marL="342900" indent="-342900" algn="l" rtl="0" eaLnBrk="0" fontAlgn="base" hangingPunct="0">
        <a:spcBef>
          <a:spcPct val="20000"/>
        </a:spcBef>
        <a:spcAft>
          <a:spcPct val="0"/>
        </a:spcAft>
        <a:buClr>
          <a:srgbClr val="1AB1AF"/>
        </a:buClr>
        <a:buFont typeface="Wingdings" pitchFamily="2" charset="2"/>
        <a:buChar char="q"/>
        <a:defRPr sz="1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1AB1AF"/>
        </a:buClr>
        <a:buFont typeface="Arial" charset="0"/>
        <a:buChar char="–"/>
        <a:defRPr sz="1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Macro-Enabled_Worksheet3.xlsm"/><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Macro-Enabled_Worksheet4.xlsm"/><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Macro-Enabled_Worksheet5.xlsm"/><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Macro-Enabled_Worksheet6.xlsm"/><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Macro-Enabled_Worksheet7.xlsm"/><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Macro-Enabled_Worksheet8.xlsm"/><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Macro-Enabled_Worksheet9.xlsm"/><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Macro-Enabled_Worksheet10.xlsm"/><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Macro-Enabled_Worksheet11.xlsm"/><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Macro-Enabled_Worksheet12.xlsm"/><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Excel_Macro-Enabled_Worksheet13.xlsm"/><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4.emf"/></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Macro-Enabled_Worksheet14.xlsm"/><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Macro-Enabled_Worksheet15.xlsm"/><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Macro-Enabled_Worksheet16.xlsm"/><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7.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Macro-Enabled_Worksheet17.xlsm"/><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8.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Macro-Enabled_Worksheet18.xlsm"/><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9.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Macro-Enabled_Worksheet19.xlsm"/><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0.emf"/></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Excel_Macro-Enabled_Worksheet20.xlsm"/><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Excel_Macro-Enabled_Worksheet21.xlsm"/><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32.emf"/></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Excel_Macro-Enabled_Worksheet22.xlsm"/><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33.emf"/></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Excel_Macro-Enabled_Worksheet23.xlsm"/><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34.emf"/></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Excel_Macro-Enabled_Worksheet24.xlsm"/><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35.emf"/></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Microsoft_Excel_97-2003_Worksheet2.xls"/><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Macro-Enabled_Worksheet1.xlsm"/><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Macro-Enabled_Worksheet2.xlsm"/><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 y="72425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80" y="428817"/>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r="2058" b="21495"/>
          <a:stretch>
            <a:fillRect/>
          </a:stretch>
        </p:blipFill>
        <p:spPr bwMode="auto">
          <a:xfrm>
            <a:off x="395536" y="5696300"/>
            <a:ext cx="84629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ESOMAR"/>
          <p:cNvPicPr>
            <a:picLocks noChangeAspect="1" noChangeArrowheads="1"/>
          </p:cNvPicPr>
          <p:nvPr/>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1" descr="iris"/>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3"/>
          <p:cNvSpPr txBox="1">
            <a:spLocks noChangeArrowheads="1"/>
          </p:cNvSpPr>
          <p:nvPr/>
        </p:nvSpPr>
        <p:spPr bwMode="auto">
          <a:xfrm>
            <a:off x="4953000" y="3429000"/>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 customer</a:t>
            </a:r>
            <a:endParaRPr lang="en-GB" b="1" dirty="0">
              <a:solidFill>
                <a:srgbClr val="7F7F7F"/>
              </a:solidFill>
              <a:latin typeface="Calibri" pitchFamily="34" charset="0"/>
              <a:cs typeface="Arial" charset="0"/>
            </a:endParaRPr>
          </a:p>
        </p:txBody>
      </p:sp>
      <p:pic>
        <p:nvPicPr>
          <p:cNvPr id="12" name="Picture 12" descr="Spinter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073377"/>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5"/>
          <p:cNvSpPr>
            <a:spLocks noChangeArrowheads="1"/>
          </p:cNvSpPr>
          <p:nvPr/>
        </p:nvSpPr>
        <p:spPr bwMode="auto">
          <a:xfrm>
            <a:off x="4627017" y="1071546"/>
            <a:ext cx="423148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kumimoji="1" lang="en-GB" sz="2800" dirty="0" smtClean="0">
                <a:solidFill>
                  <a:schemeClr val="tx1">
                    <a:lumMod val="65000"/>
                    <a:lumOff val="35000"/>
                  </a:schemeClr>
                </a:solidFill>
                <a:cs typeface="Tahoma" pitchFamily="34" charset="0"/>
              </a:rPr>
              <a:t>Resident Opinion Research Regarding Shadow Activities</a:t>
            </a:r>
          </a:p>
          <a:p>
            <a:pPr algn="ctr">
              <a:spcBef>
                <a:spcPct val="0"/>
              </a:spcBef>
            </a:pPr>
            <a:endParaRPr kumimoji="1" lang="en-GB" sz="2800" dirty="0" smtClean="0">
              <a:solidFill>
                <a:schemeClr val="tx1">
                  <a:lumMod val="65000"/>
                  <a:lumOff val="35000"/>
                </a:schemeClr>
              </a:solidFill>
              <a:cs typeface="Tahoma" pitchFamily="34" charset="0"/>
            </a:endParaRPr>
          </a:p>
          <a:p>
            <a:pPr algn="ctr">
              <a:spcBef>
                <a:spcPct val="0"/>
              </a:spcBef>
            </a:pPr>
            <a:r>
              <a:rPr kumimoji="1" lang="en-GB" sz="2400" i="1" dirty="0" smtClean="0">
                <a:solidFill>
                  <a:schemeClr val="tx1">
                    <a:lumMod val="65000"/>
                    <a:lumOff val="35000"/>
                  </a:schemeClr>
                </a:solidFill>
                <a:cs typeface="Tahoma" pitchFamily="34" charset="0"/>
              </a:rPr>
              <a:t>Lithuania</a:t>
            </a:r>
            <a:endParaRPr kumimoji="1" lang="en-GB" sz="2800" i="1" dirty="0" smtClean="0">
              <a:solidFill>
                <a:schemeClr val="tx1">
                  <a:lumMod val="65000"/>
                  <a:lumOff val="35000"/>
                </a:schemeClr>
              </a:solidFill>
              <a:cs typeface="Tahoma" pitchFamily="34" charset="0"/>
            </a:endParaRPr>
          </a:p>
        </p:txBody>
      </p:sp>
      <p:sp>
        <p:nvSpPr>
          <p:cNvPr id="15" name="TextBox 13"/>
          <p:cNvSpPr txBox="1">
            <a:spLocks noChangeArrowheads="1"/>
          </p:cNvSpPr>
          <p:nvPr/>
        </p:nvSpPr>
        <p:spPr bwMode="auto">
          <a:xfrm>
            <a:off x="4932040" y="4797152"/>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contractor</a:t>
            </a:r>
            <a:endParaRPr lang="en-GB" b="1" dirty="0">
              <a:solidFill>
                <a:srgbClr val="7F7F7F"/>
              </a:solidFill>
              <a:latin typeface="Calibri" pitchFamily="34" charset="0"/>
              <a:cs typeface="Arial" charset="0"/>
            </a:endParaRPr>
          </a:p>
        </p:txBody>
      </p:sp>
      <p:pic>
        <p:nvPicPr>
          <p:cNvPr id="99330" name="Picture 2" descr="Lietuvos laisvosios rinkos instituta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3726008"/>
            <a:ext cx="1400184" cy="68861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5"/>
          <p:cNvSpPr>
            <a:spLocks noChangeArrowheads="1"/>
          </p:cNvSpPr>
          <p:nvPr/>
        </p:nvSpPr>
        <p:spPr bwMode="auto">
          <a:xfrm>
            <a:off x="7786710" y="6143644"/>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dirty="0" smtClean="0">
                <a:solidFill>
                  <a:schemeClr val="tx1">
                    <a:lumMod val="50000"/>
                    <a:lumOff val="50000"/>
                  </a:schemeClr>
                </a:solidFill>
                <a:cs typeface="Arial" charset="0"/>
              </a:rPr>
              <a:t>June</a:t>
            </a:r>
            <a:r>
              <a:rPr lang="en-GB" sz="1400" b="0" dirty="0" smtClean="0">
                <a:solidFill>
                  <a:schemeClr val="tx1">
                    <a:lumMod val="50000"/>
                    <a:lumOff val="50000"/>
                  </a:schemeClr>
                </a:solidFill>
                <a:cs typeface="Arial" charset="0"/>
              </a:rPr>
              <a:t>, 2015</a:t>
            </a:r>
            <a:endParaRPr lang="en-GB" sz="1400" b="0" dirty="0">
              <a:solidFill>
                <a:schemeClr val="tx1">
                  <a:lumMod val="50000"/>
                  <a:lumOff val="50000"/>
                </a:schemeClr>
              </a:solidFill>
              <a:cs typeface="Arial" charset="0"/>
            </a:endParaRPr>
          </a:p>
        </p:txBody>
      </p:sp>
    </p:spTree>
    <p:extLst>
      <p:ext uri="{BB962C8B-B14F-4D97-AF65-F5344CB8AC3E}">
        <p14:creationId xmlns:p14="http://schemas.microsoft.com/office/powerpoint/2010/main" val="413615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10</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95204233"/>
              </p:ext>
            </p:extLst>
          </p:nvPr>
        </p:nvGraphicFramePr>
        <p:xfrm>
          <a:off x="71406" y="2197100"/>
          <a:ext cx="8529637" cy="3930650"/>
        </p:xfrm>
        <a:graphic>
          <a:graphicData uri="http://schemas.openxmlformats.org/presentationml/2006/ole">
            <mc:AlternateContent xmlns:mc="http://schemas.openxmlformats.org/markup-compatibility/2006">
              <mc:Choice xmlns:v="urn:schemas-microsoft-com:vml" Requires="v">
                <p:oleObj spid="_x0000_s175119" name="Macro-Enabled Worksheet" r:id="rId3" imgW="7353233" imgH="3390900" progId="Excel.SheetMacroEnabled.12">
                  <p:embed/>
                </p:oleObj>
              </mc:Choice>
              <mc:Fallback>
                <p:oleObj name="Macro-Enabled Worksheet" r:id="rId3" imgW="7353233" imgH="3390900" progId="Excel.SheetMacroEnabled.12">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2197100"/>
                        <a:ext cx="8529637" cy="393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purchasing a good or service from an illegal source that is not registered and doesn’t pay taxes?</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N=1011</a:t>
            </a:r>
            <a:endParaRPr lang="en-GB" sz="1000" dirty="0">
              <a:latin typeface="+mn-lt"/>
            </a:endParaRPr>
          </a:p>
        </p:txBody>
      </p:sp>
      <p:sp>
        <p:nvSpPr>
          <p:cNvPr id="19" name="Text Box 11"/>
          <p:cNvSpPr txBox="1">
            <a:spLocks noChangeArrowheads="1"/>
          </p:cNvSpPr>
          <p:nvPr/>
        </p:nvSpPr>
        <p:spPr bwMode="auto">
          <a:xfrm>
            <a:off x="8506252" y="46115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N=485</a:t>
            </a:r>
            <a:endParaRPr lang="en-GB" sz="1000" dirty="0">
              <a:latin typeface="+mn-lt"/>
            </a:endParaRPr>
          </a:p>
        </p:txBody>
      </p:sp>
      <p:sp>
        <p:nvSpPr>
          <p:cNvPr id="20" name="Text Box 11"/>
          <p:cNvSpPr txBox="1">
            <a:spLocks noChangeArrowheads="1"/>
          </p:cNvSpPr>
          <p:nvPr/>
        </p:nvSpPr>
        <p:spPr bwMode="auto">
          <a:xfrm>
            <a:off x="8501122"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N=428</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708838999"/>
              </p:ext>
            </p:extLst>
          </p:nvPr>
        </p:nvGraphicFramePr>
        <p:xfrm>
          <a:off x="150813" y="1979613"/>
          <a:ext cx="8802687" cy="3492500"/>
        </p:xfrm>
        <a:graphic>
          <a:graphicData uri="http://schemas.openxmlformats.org/presentationml/2006/ole">
            <mc:AlternateContent xmlns:mc="http://schemas.openxmlformats.org/markup-compatibility/2006">
              <mc:Choice xmlns:v="urn:schemas-microsoft-com:vml" Requires="v">
                <p:oleObj spid="_x0000_s101403" name="Macro-Enabled Worksheet" r:id="rId3" imgW="8534400" imgH="3400357" progId="Excel.SheetMacroEnabled.12">
                  <p:embed/>
                </p:oleObj>
              </mc:Choice>
              <mc:Fallback>
                <p:oleObj name="Macro-Enabled Worksheet" r:id="rId3" imgW="8534400" imgH="3400357" progId="Excel.SheetMacroEnabled.12">
                  <p:embed/>
                  <p:pic>
                    <p:nvPicPr>
                      <p:cNvPr id="0"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979613"/>
                        <a:ext cx="8802687" cy="349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11</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how severe will the punishment be in such circumstances?</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15" name="Text Box 10"/>
          <p:cNvSpPr txBox="1">
            <a:spLocks noChangeArrowheads="1"/>
          </p:cNvSpPr>
          <p:nvPr/>
        </p:nvSpPr>
        <p:spPr bwMode="auto">
          <a:xfrm>
            <a:off x="0" y="5715016"/>
            <a:ext cx="9144000" cy="646331"/>
          </a:xfrm>
          <a:prstGeom prst="rect">
            <a:avLst/>
          </a:prstGeom>
          <a:noFill/>
          <a:ln w="12700">
            <a:noFill/>
            <a:miter lim="800000"/>
            <a:headEnd/>
            <a:tailEnd/>
          </a:ln>
        </p:spPr>
        <p:txBody>
          <a:bodyPr wrap="square">
            <a:spAutoFit/>
          </a:bodyPr>
          <a:lstStyle/>
          <a:p>
            <a:pPr algn="just"/>
            <a:r>
              <a:rPr lang="en-GB" sz="1200" b="0" dirty="0" smtClean="0">
                <a:latin typeface="+mj-lt"/>
              </a:rPr>
              <a:t>Thinking, that punishment when working without a legal job contract or getting at least part of the wage as an „envelope wage“ is severe, was more often mentioned by 301-500 Euro income group, blue-colour workers, small-scale business persons. The same thought regarding purchasing a good or service from an illegal source that is not registered and doesn’t pay taxes, was more often indicated by age group 36-45.</a:t>
            </a:r>
            <a:endParaRPr lang="en-GB" sz="1200" b="0" dirty="0">
              <a:latin typeface="+mj-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74353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12</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1990982543"/>
              </p:ext>
            </p:extLst>
          </p:nvPr>
        </p:nvGraphicFramePr>
        <p:xfrm>
          <a:off x="71406" y="2354278"/>
          <a:ext cx="8489950" cy="3289300"/>
        </p:xfrm>
        <a:graphic>
          <a:graphicData uri="http://schemas.openxmlformats.org/presentationml/2006/ole">
            <mc:AlternateContent xmlns:mc="http://schemas.openxmlformats.org/markup-compatibility/2006">
              <mc:Choice xmlns:v="urn:schemas-microsoft-com:vml" Requires="v">
                <p:oleObj spid="_x0000_s174095" name="Macro-Enabled Worksheet" r:id="rId3" imgW="7400976" imgH="2866957" progId="Excel.SheetMacroEnabled.12">
                  <p:embed/>
                </p:oleObj>
              </mc:Choice>
              <mc:Fallback>
                <p:oleObj name="Macro-Enabled Worksheet" r:id="rId3" imgW="7400976" imgH="2866957" progId="Excel.SheetMacroEnabled.12">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2354278"/>
                        <a:ext cx="8489950" cy="328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N=1011</a:t>
            </a:r>
            <a:endParaRPr lang="en-GB" sz="1000" dirty="0">
              <a:latin typeface="+mn-lt"/>
            </a:endParaRPr>
          </a:p>
        </p:txBody>
      </p:sp>
      <p:sp>
        <p:nvSpPr>
          <p:cNvPr id="19" name="Text Box 11"/>
          <p:cNvSpPr txBox="1">
            <a:spLocks noChangeArrowheads="1"/>
          </p:cNvSpPr>
          <p:nvPr/>
        </p:nvSpPr>
        <p:spPr bwMode="auto">
          <a:xfrm>
            <a:off x="8506252" y="4429132"/>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N=83</a:t>
            </a:r>
            <a:endParaRPr lang="en-GB" sz="1000" dirty="0">
              <a:latin typeface="+mn-lt"/>
            </a:endParaRPr>
          </a:p>
        </p:txBody>
      </p:sp>
      <p:sp>
        <p:nvSpPr>
          <p:cNvPr id="20" name="Text Box 11"/>
          <p:cNvSpPr txBox="1">
            <a:spLocks noChangeArrowheads="1"/>
          </p:cNvSpPr>
          <p:nvPr/>
        </p:nvSpPr>
        <p:spPr bwMode="auto">
          <a:xfrm>
            <a:off x="8495928" y="5143512"/>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N=911</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13</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031934252"/>
              </p:ext>
            </p:extLst>
          </p:nvPr>
        </p:nvGraphicFramePr>
        <p:xfrm>
          <a:off x="68263" y="2360613"/>
          <a:ext cx="8502650" cy="3657600"/>
        </p:xfrm>
        <a:graphic>
          <a:graphicData uri="http://schemas.openxmlformats.org/presentationml/2006/ole">
            <mc:AlternateContent xmlns:mc="http://schemas.openxmlformats.org/markup-compatibility/2006">
              <mc:Choice xmlns:v="urn:schemas-microsoft-com:vml" Requires="v">
                <p:oleObj spid="_x0000_s176143" name="Macro-Enabled Worksheet" r:id="rId3" imgW="7153359" imgH="3076643" progId="Excel.SheetMacroEnabled.12">
                  <p:embed/>
                </p:oleObj>
              </mc:Choice>
              <mc:Fallback>
                <p:oleObj name="Macro-Enabled Worksheet" r:id="rId3" imgW="7153359" imgH="3076643" progId="Excel.SheetMacroEnabled.12">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2360613"/>
                        <a:ext cx="850265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purchasing a good or service from an illegal source that is not registered and doesn’t pay taxes?</a:t>
            </a:r>
            <a:endParaRPr lang="en-GB" sz="1600" b="1" i="1" dirty="0">
              <a:solidFill>
                <a:srgbClr val="FF0000"/>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N=1011</a:t>
            </a:r>
            <a:endParaRPr lang="en-GB" sz="1000" dirty="0">
              <a:latin typeface="+mn-lt"/>
            </a:endParaRPr>
          </a:p>
        </p:txBody>
      </p:sp>
      <p:sp>
        <p:nvSpPr>
          <p:cNvPr id="12" name="Text Box 11"/>
          <p:cNvSpPr txBox="1">
            <a:spLocks noChangeArrowheads="1"/>
          </p:cNvSpPr>
          <p:nvPr/>
        </p:nvSpPr>
        <p:spPr bwMode="auto">
          <a:xfrm>
            <a:off x="8506252" y="46115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N=485</a:t>
            </a:r>
            <a:endParaRPr lang="en-GB" sz="1000" dirty="0">
              <a:latin typeface="+mn-lt"/>
            </a:endParaRPr>
          </a:p>
        </p:txBody>
      </p:sp>
      <p:sp>
        <p:nvSpPr>
          <p:cNvPr id="15" name="Text Box 11"/>
          <p:cNvSpPr txBox="1">
            <a:spLocks noChangeArrowheads="1"/>
          </p:cNvSpPr>
          <p:nvPr/>
        </p:nvSpPr>
        <p:spPr bwMode="auto">
          <a:xfrm>
            <a:off x="8501122"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N=428</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Justification of engagement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2407685098"/>
              </p:ext>
            </p:extLst>
          </p:nvPr>
        </p:nvGraphicFramePr>
        <p:xfrm>
          <a:off x="103219" y="1357298"/>
          <a:ext cx="8897937" cy="4230688"/>
        </p:xfrm>
        <a:graphic>
          <a:graphicData uri="http://schemas.openxmlformats.org/presentationml/2006/ole">
            <mc:AlternateContent xmlns:mc="http://schemas.openxmlformats.org/markup-compatibility/2006">
              <mc:Choice xmlns:v="urn:schemas-microsoft-com:vml" Requires="v">
                <p:oleObj spid="_x0000_s102427" name="Macro-Enabled Worksheet" r:id="rId3" imgW="8505808" imgH="4057785" progId="Excel.SheetMacroEnabled.12">
                  <p:embed/>
                </p:oleObj>
              </mc:Choice>
              <mc:Fallback>
                <p:oleObj name="Macro-Enabled Worksheet" r:id="rId3" imgW="8505808" imgH="4057785" progId="Excel.SheetMacroEnabled.12">
                  <p:embed/>
                  <p:pic>
                    <p:nvPicPr>
                      <p:cNvPr id="0"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9" y="1357298"/>
                        <a:ext cx="8897937" cy="423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14</a:t>
            </a:fld>
            <a:endParaRPr lang="en-GB" dirty="0"/>
          </a:p>
        </p:txBody>
      </p:sp>
      <p:sp>
        <p:nvSpPr>
          <p:cNvPr id="10" name="Text Box 4"/>
          <p:cNvSpPr txBox="1">
            <a:spLocks noChangeArrowheads="1"/>
          </p:cNvSpPr>
          <p:nvPr/>
        </p:nvSpPr>
        <p:spPr bwMode="auto">
          <a:xfrm>
            <a:off x="0" y="947629"/>
            <a:ext cx="8505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Do you personally justify people engaging in the shadow activities listed below?</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N=1011</a:t>
            </a:r>
            <a:endParaRPr lang="en-GB" sz="1100" dirty="0">
              <a:latin typeface="+mn-lt"/>
            </a:endParaRPr>
          </a:p>
        </p:txBody>
      </p:sp>
      <p:sp>
        <p:nvSpPr>
          <p:cNvPr id="15" name="Text Box 10"/>
          <p:cNvSpPr txBox="1">
            <a:spLocks noChangeArrowheads="1"/>
          </p:cNvSpPr>
          <p:nvPr/>
        </p:nvSpPr>
        <p:spPr bwMode="auto">
          <a:xfrm>
            <a:off x="0" y="5643578"/>
            <a:ext cx="9144000" cy="1015663"/>
          </a:xfrm>
          <a:prstGeom prst="rect">
            <a:avLst/>
          </a:prstGeom>
          <a:noFill/>
          <a:ln w="12700">
            <a:noFill/>
            <a:miter lim="800000"/>
            <a:headEnd/>
            <a:tailEnd/>
          </a:ln>
        </p:spPr>
        <p:txBody>
          <a:bodyPr wrap="square">
            <a:spAutoFit/>
          </a:bodyPr>
          <a:lstStyle/>
          <a:p>
            <a:pPr algn="just"/>
            <a:r>
              <a:rPr lang="en-GB" sz="1200" b="0" dirty="0" smtClean="0">
                <a:latin typeface="+mj-lt"/>
              </a:rPr>
              <a:t>Lower educated respondents are more likely to justify all activities mentioned above. Working without a legal job contract when all wage is paid as an „envelope wage“ is also more often justified by part-time workers and the ones that are unsatisfied with country’s government. Purchasing a good or service from a legal shop when you know that the seller is not declaring your payment is more often justified by age group 18-25 and lowest income group (less than 300 Euro). Activity to be engaged in smuggling illegal production or sales of cigarettes, alcohol products and fuel is more often justified by lowest income group </a:t>
            </a:r>
            <a:r>
              <a:rPr lang="en-GB" sz="1200" dirty="0" smtClean="0"/>
              <a:t>and the ones that are unsatisfied with country’s government.</a:t>
            </a:r>
            <a:endParaRPr lang="en-GB" sz="1200" b="0" dirty="0">
              <a:latin typeface="+mj-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614335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199397255"/>
              </p:ext>
            </p:extLst>
          </p:nvPr>
        </p:nvGraphicFramePr>
        <p:xfrm>
          <a:off x="428596" y="1500174"/>
          <a:ext cx="8583612" cy="4217988"/>
        </p:xfrm>
        <a:graphic>
          <a:graphicData uri="http://schemas.openxmlformats.org/presentationml/2006/ole">
            <mc:AlternateContent xmlns:mc="http://schemas.openxmlformats.org/markup-compatibility/2006">
              <mc:Choice xmlns:v="urn:schemas-microsoft-com:vml" Requires="v">
                <p:oleObj spid="_x0000_s103450" name="Macro-Enabled Worksheet" r:id="rId3" imgW="8562992" imgH="4200457" progId="Excel.SheetMacroEnabled.12">
                  <p:embed/>
                </p:oleObj>
              </mc:Choice>
              <mc:Fallback>
                <p:oleObj name="Macro-Enabled Worksheet" r:id="rId3" imgW="8562992" imgH="4200457" progId="Excel.SheetMacroEnabled.12">
                  <p:embed/>
                  <p:pic>
                    <p:nvPicPr>
                      <p:cNvPr id="0" name="Picture 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96" y="1500174"/>
                        <a:ext cx="8583612"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why do people purchase goods or services from illegal providers or legal providers who do not declare their income?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15</a:t>
            </a:fld>
            <a:endParaRPr lang="en-GB" dirty="0"/>
          </a:p>
        </p:txBody>
      </p:sp>
      <p:sp>
        <p:nvSpPr>
          <p:cNvPr id="20" name="Text Box 11"/>
          <p:cNvSpPr txBox="1">
            <a:spLocks noChangeArrowheads="1"/>
          </p:cNvSpPr>
          <p:nvPr/>
        </p:nvSpPr>
        <p:spPr bwMode="auto">
          <a:xfrm>
            <a:off x="6286512" y="4357694"/>
            <a:ext cx="186214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8495928" y="92286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19" name="Text Box 10"/>
          <p:cNvSpPr txBox="1">
            <a:spLocks noChangeArrowheads="1"/>
          </p:cNvSpPr>
          <p:nvPr/>
        </p:nvSpPr>
        <p:spPr bwMode="auto">
          <a:xfrm>
            <a:off x="0" y="5929330"/>
            <a:ext cx="914400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The reason, that buying goods and services legally is too expensive, was more often indicated by 36 y.o. a</a:t>
            </a:r>
            <a:r>
              <a:rPr lang="en-GB" sz="1200" dirty="0" smtClean="0">
                <a:latin typeface="+mj-lt"/>
              </a:rPr>
              <a:t>nd </a:t>
            </a:r>
            <a:r>
              <a:rPr lang="en-GB" sz="1200" b="0" dirty="0" smtClean="0">
                <a:latin typeface="+mj-lt"/>
              </a:rPr>
              <a:t>older respondents, also by the ones that are unsatisfied with country’s government. Lowest educated respondents and 301-500 Euro income group more often mentioned, that people do not know that providers are illegal or do not declare their income.</a:t>
            </a:r>
            <a:endParaRPr lang="en-GB" sz="1200" b="0" dirty="0">
              <a:latin typeface="+mj-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77009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10"/>
          <p:cNvSpPr txBox="1">
            <a:spLocks noChangeArrowheads="1"/>
          </p:cNvSpPr>
          <p:nvPr/>
        </p:nvSpPr>
        <p:spPr bwMode="auto">
          <a:xfrm>
            <a:off x="0" y="5628047"/>
            <a:ext cx="9144000" cy="1015663"/>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The reason for shadow labour, that people receive higher wages from undeclared labour, because taxes on labour are high, was more often mentioned by women, age group 18-35, employed research participants and residents of towns and cities. Wanting not to lose social benefits – by women, housewives, part-time workers, residents of rural areas and the ones that have a positive opinion regarding country's’ government. The statement, that people do not see a point in paying taxes, as government services are bad and insufficient, was more often mentioned by residents of rural areas and the ones that are </a:t>
            </a:r>
            <a:r>
              <a:rPr lang="en-GB" sz="1200" dirty="0" smtClean="0"/>
              <a:t>unsatisfied with country’s government.</a:t>
            </a:r>
            <a:endParaRPr lang="en-GB" sz="1200" b="0" dirty="0">
              <a:latin typeface="+mj-lt"/>
            </a:endParaRPr>
          </a:p>
        </p:txBody>
      </p:sp>
      <p:graphicFrame>
        <p:nvGraphicFramePr>
          <p:cNvPr id="21" name="Object 20"/>
          <p:cNvGraphicFramePr>
            <a:graphicFrameLocks/>
          </p:cNvGraphicFramePr>
          <p:nvPr>
            <p:extLst>
              <p:ext uri="{D42A27DB-BD31-4B8C-83A1-F6EECF244321}">
                <p14:modId xmlns:p14="http://schemas.microsoft.com/office/powerpoint/2010/main" val="1035142049"/>
              </p:ext>
            </p:extLst>
          </p:nvPr>
        </p:nvGraphicFramePr>
        <p:xfrm>
          <a:off x="136525" y="1590690"/>
          <a:ext cx="8829675" cy="4052888"/>
        </p:xfrm>
        <a:graphic>
          <a:graphicData uri="http://schemas.openxmlformats.org/presentationml/2006/ole">
            <mc:AlternateContent xmlns:mc="http://schemas.openxmlformats.org/markup-compatibility/2006">
              <mc:Choice xmlns:v="urn:schemas-microsoft-com:vml" Requires="v">
                <p:oleObj spid="_x0000_s104474" name="Macro-Enabled Worksheet" r:id="rId3" imgW="8439184" imgH="3876743" progId="Excel.SheetMacroEnabled.12">
                  <p:embed/>
                </p:oleObj>
              </mc:Choice>
              <mc:Fallback>
                <p:oleObj name="Macro-Enabled Worksheet" r:id="rId3" imgW="8439184" imgH="3876743" progId="Excel.SheetMacroEnabled.12">
                  <p:embed/>
                  <p:pic>
                    <p:nvPicPr>
                      <p:cNvPr id="0" name="Picture 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 y="1590690"/>
                        <a:ext cx="8829675" cy="405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shadow labour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what are the main reasons why people work illegally without a legal job contract or receive part of their wage as an “envelope wage”?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16</a:t>
            </a:fld>
            <a:endParaRPr lang="en-GB" dirty="0"/>
          </a:p>
        </p:txBody>
      </p:sp>
      <p:sp>
        <p:nvSpPr>
          <p:cNvPr id="20" name="Text Box 11"/>
          <p:cNvSpPr txBox="1">
            <a:spLocks noChangeArrowheads="1"/>
          </p:cNvSpPr>
          <p:nvPr/>
        </p:nvSpPr>
        <p:spPr bwMode="auto">
          <a:xfrm>
            <a:off x="500034" y="4714884"/>
            <a:ext cx="2000264"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4500562" y="5429264"/>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
        <p:nvSpPr>
          <p:cNvPr id="11" name="Text Box 11"/>
          <p:cNvSpPr txBox="1">
            <a:spLocks noChangeArrowheads="1"/>
          </p:cNvSpPr>
          <p:nvPr/>
        </p:nvSpPr>
        <p:spPr bwMode="auto">
          <a:xfrm>
            <a:off x="6209944" y="5429264"/>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N=83</a:t>
            </a:r>
            <a:endParaRPr lang="en-GB" sz="1100" dirty="0">
              <a:latin typeface="+mn-lt"/>
            </a:endParaRPr>
          </a:p>
        </p:txBody>
      </p:sp>
      <p:sp>
        <p:nvSpPr>
          <p:cNvPr id="12" name="Text Box 11"/>
          <p:cNvSpPr txBox="1">
            <a:spLocks noChangeArrowheads="1"/>
          </p:cNvSpPr>
          <p:nvPr/>
        </p:nvSpPr>
        <p:spPr bwMode="auto">
          <a:xfrm>
            <a:off x="7781580" y="5429264"/>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N=911</a:t>
            </a:r>
            <a:endParaRPr lang="en-GB" sz="1100" dirty="0">
              <a:latin typeface="+mn-lt"/>
            </a:endParaRPr>
          </a:p>
        </p:txBody>
      </p:sp>
      <p:sp>
        <p:nvSpPr>
          <p:cNvPr id="13" name="TextBox 12"/>
          <p:cNvSpPr txBox="1"/>
          <p:nvPr/>
        </p:nvSpPr>
        <p:spPr>
          <a:xfrm>
            <a:off x="4214810" y="1357298"/>
            <a:ext cx="1357322" cy="276999"/>
          </a:xfrm>
          <a:prstGeom prst="rect">
            <a:avLst/>
          </a:prstGeom>
          <a:noFill/>
        </p:spPr>
        <p:txBody>
          <a:bodyPr wrap="square" rtlCol="0">
            <a:spAutoFit/>
          </a:bodyPr>
          <a:lstStyle/>
          <a:p>
            <a:pPr algn="r"/>
            <a:r>
              <a:rPr lang="en-GB" sz="1200" b="1" dirty="0" smtClean="0">
                <a:solidFill>
                  <a:schemeClr val="tx1">
                    <a:lumMod val="65000"/>
                    <a:lumOff val="35000"/>
                  </a:schemeClr>
                </a:solidFill>
              </a:rPr>
              <a:t>All respondents</a:t>
            </a:r>
            <a:endParaRPr lang="en-GB" sz="1200" b="1" dirty="0">
              <a:solidFill>
                <a:schemeClr val="tx1">
                  <a:lumMod val="65000"/>
                  <a:lumOff val="35000"/>
                </a:schemeClr>
              </a:solidFill>
            </a:endParaRPr>
          </a:p>
        </p:txBody>
      </p:sp>
      <p:sp>
        <p:nvSpPr>
          <p:cNvPr id="14" name="TextBox 13"/>
          <p:cNvSpPr txBox="1"/>
          <p:nvPr/>
        </p:nvSpPr>
        <p:spPr>
          <a:xfrm>
            <a:off x="5572132" y="1211033"/>
            <a:ext cx="1785950" cy="461665"/>
          </a:xfrm>
          <a:prstGeom prst="rect">
            <a:avLst/>
          </a:prstGeom>
          <a:noFill/>
        </p:spPr>
        <p:txBody>
          <a:bodyPr wrap="square" rtlCol="0">
            <a:spAutoFit/>
          </a:bodyPr>
          <a:lstStyle/>
          <a:p>
            <a:pPr algn="ctr"/>
            <a:r>
              <a:rPr lang="en-GB" sz="1200" b="1" dirty="0" smtClean="0">
                <a:solidFill>
                  <a:schemeClr val="tx1">
                    <a:lumMod val="65000"/>
                    <a:lumOff val="35000"/>
                  </a:schemeClr>
                </a:solidFill>
              </a:rPr>
              <a:t>Have experience working in the shadow economy</a:t>
            </a:r>
            <a:endParaRPr lang="en-GB" sz="1200" b="1" dirty="0">
              <a:solidFill>
                <a:schemeClr val="tx1">
                  <a:lumMod val="65000"/>
                  <a:lumOff val="35000"/>
                </a:schemeClr>
              </a:solidFill>
            </a:endParaRPr>
          </a:p>
        </p:txBody>
      </p:sp>
      <p:sp>
        <p:nvSpPr>
          <p:cNvPr id="15" name="TextBox 14"/>
          <p:cNvSpPr txBox="1"/>
          <p:nvPr/>
        </p:nvSpPr>
        <p:spPr>
          <a:xfrm>
            <a:off x="7358082" y="1211033"/>
            <a:ext cx="1785918" cy="646331"/>
          </a:xfrm>
          <a:prstGeom prst="rect">
            <a:avLst/>
          </a:prstGeom>
          <a:noFill/>
        </p:spPr>
        <p:txBody>
          <a:bodyPr wrap="square" rtlCol="0">
            <a:spAutoFit/>
          </a:bodyPr>
          <a:lstStyle/>
          <a:p>
            <a:pPr algn="ctr"/>
            <a:r>
              <a:rPr lang="en-GB" sz="1200" b="1" dirty="0" smtClean="0">
                <a:solidFill>
                  <a:schemeClr val="tx1">
                    <a:lumMod val="65000"/>
                    <a:lumOff val="35000"/>
                  </a:schemeClr>
                </a:solidFill>
              </a:rPr>
              <a:t>Have no experience working in the shadow economy</a:t>
            </a:r>
            <a:endParaRPr lang="en-GB" sz="1200" b="1" dirty="0">
              <a:solidFill>
                <a:schemeClr val="tx1">
                  <a:lumMod val="65000"/>
                  <a:lumOff val="35000"/>
                </a:schemeClr>
              </a:solidFill>
            </a:endParaRPr>
          </a:p>
        </p:txBody>
      </p:sp>
    </p:spTree>
    <p:extLst>
      <p:ext uri="{BB962C8B-B14F-4D97-AF65-F5344CB8AC3E}">
        <p14:creationId xmlns:p14="http://schemas.microsoft.com/office/powerpoint/2010/main" val="3760538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Satisfaction with country’s government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satisfied with your country’s government are you?</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2549119725"/>
              </p:ext>
            </p:extLst>
          </p:nvPr>
        </p:nvGraphicFramePr>
        <p:xfrm>
          <a:off x="177800" y="1514475"/>
          <a:ext cx="8897938" cy="3808413"/>
        </p:xfrm>
        <a:graphic>
          <a:graphicData uri="http://schemas.openxmlformats.org/presentationml/2006/ole">
            <mc:AlternateContent xmlns:mc="http://schemas.openxmlformats.org/markup-compatibility/2006">
              <mc:Choice xmlns:v="urn:schemas-microsoft-com:vml" Requires="v">
                <p:oleObj spid="_x0000_s105498" name="Macro-Enabled Worksheet" r:id="rId3" imgW="8277343" imgH="3543300" progId="Excel.SheetMacroEnabled.12">
                  <p:embed/>
                </p:oleObj>
              </mc:Choice>
              <mc:Fallback>
                <p:oleObj name="Macro-Enabled Worksheet" r:id="rId3" imgW="8277343" imgH="3543300" progId="Excel.SheetMacroEnabled.12">
                  <p:embed/>
                  <p:pic>
                    <p:nvPicPr>
                      <p:cNvPr id="0" name="Picture 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800" y="1514475"/>
                        <a:ext cx="8897938" cy="3808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N=1001</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17</a:t>
            </a:fld>
            <a:endParaRPr lang="en-GB" dirty="0"/>
          </a:p>
        </p:txBody>
      </p:sp>
      <p:sp>
        <p:nvSpPr>
          <p:cNvPr id="8" name="Text Box 10"/>
          <p:cNvSpPr txBox="1">
            <a:spLocks noChangeArrowheads="1"/>
          </p:cNvSpPr>
          <p:nvPr/>
        </p:nvSpPr>
        <p:spPr bwMode="auto">
          <a:xfrm>
            <a:off x="0" y="6072206"/>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Rather positive opinion regarding country's’ government is among highest educated respondents, highest income group, large / average-scale managers and residents of cities.</a:t>
            </a:r>
            <a:endParaRPr lang="en-GB" sz="1200" b="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742821775"/>
              </p:ext>
            </p:extLst>
          </p:nvPr>
        </p:nvGraphicFramePr>
        <p:xfrm>
          <a:off x="5715008" y="2714620"/>
          <a:ext cx="2448272" cy="304800"/>
        </p:xfrm>
        <a:graphic>
          <a:graphicData uri="http://schemas.openxmlformats.org/drawingml/2006/table">
            <a:tbl>
              <a:tblPr firstRow="1" bandRow="1">
                <a:tableStyleId>{5C22544A-7EE6-4342-B048-85BDC9FD1C3A}</a:tableStyleId>
              </a:tblPr>
              <a:tblGrid>
                <a:gridCol w="1800200"/>
                <a:gridCol w="648072"/>
              </a:tblGrid>
              <a:tr h="144016">
                <a:tc>
                  <a:txBody>
                    <a:bodyPr/>
                    <a:lstStyle/>
                    <a:p>
                      <a:r>
                        <a:rPr lang="en-US" sz="1400" dirty="0" smtClean="0"/>
                        <a:t>Average satisfaction:</a:t>
                      </a:r>
                      <a:endParaRPr lang="lt-LT" sz="1400" dirty="0"/>
                    </a:p>
                  </a:txBody>
                  <a:tcPr/>
                </a:tc>
                <a:tc>
                  <a:txBody>
                    <a:bodyPr/>
                    <a:lstStyle/>
                    <a:p>
                      <a:pPr algn="ctr"/>
                      <a:r>
                        <a:rPr lang="lt-LT" sz="1400" dirty="0" smtClean="0"/>
                        <a:t>4,81</a:t>
                      </a:r>
                      <a:endParaRPr lang="lt-LT" sz="1400" dirty="0"/>
                    </a:p>
                  </a:txBody>
                  <a:tcPr/>
                </a:tc>
              </a:tr>
            </a:tbl>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3822296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238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18</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b="1"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305809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legal sellers without a receipt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completely legal good or service from a legal shop or service provider, but they do not receive a receipt, and the shop does not legally account the revenues.</a:t>
            </a:r>
          </a:p>
          <a:p>
            <a:r>
              <a:rPr lang="en-GB" sz="1200" b="0" i="1" dirty="0" smtClean="0">
                <a:solidFill>
                  <a:schemeClr val="tx1">
                    <a:lumMod val="65000"/>
                    <a:lumOff val="35000"/>
                  </a:schemeClr>
                </a:solidFill>
                <a:latin typeface="+mj-lt"/>
              </a:rPr>
              <a:t>Have you bought any goods or services when you knew about or suspected that the revenues are not legally accounted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19</a:t>
            </a:fld>
            <a:endParaRPr lang="en-GB" dirty="0"/>
          </a:p>
        </p:txBody>
      </p:sp>
      <p:sp>
        <p:nvSpPr>
          <p:cNvPr id="8" name="Text Box 10"/>
          <p:cNvSpPr txBox="1">
            <a:spLocks noChangeArrowheads="1"/>
          </p:cNvSpPr>
          <p:nvPr/>
        </p:nvSpPr>
        <p:spPr bwMode="auto">
          <a:xfrm>
            <a:off x="0" y="6072206"/>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legal sellers without a receipt is more common among men, youngest respondents (18-25 y.o.) and highest income group (more than 1000 Euro).</a:t>
            </a:r>
            <a:endParaRPr lang="en-GB" sz="1200" b="0" dirty="0">
              <a:latin typeface="+mj-lt"/>
            </a:endParaRPr>
          </a:p>
        </p:txBody>
      </p:sp>
      <p:graphicFrame>
        <p:nvGraphicFramePr>
          <p:cNvPr id="5" name="Object 4"/>
          <p:cNvGraphicFramePr>
            <a:graphicFrameLocks/>
          </p:cNvGraphicFramePr>
          <p:nvPr>
            <p:extLst>
              <p:ext uri="{D42A27DB-BD31-4B8C-83A1-F6EECF244321}">
                <p14:modId xmlns:p14="http://schemas.microsoft.com/office/powerpoint/2010/main" val="2146461359"/>
              </p:ext>
            </p:extLst>
          </p:nvPr>
        </p:nvGraphicFramePr>
        <p:xfrm>
          <a:off x="314325" y="1665304"/>
          <a:ext cx="8420100" cy="4121150"/>
        </p:xfrm>
        <a:graphic>
          <a:graphicData uri="http://schemas.openxmlformats.org/presentationml/2006/ole">
            <mc:AlternateContent xmlns:mc="http://schemas.openxmlformats.org/markup-compatibility/2006">
              <mc:Choice xmlns:v="urn:schemas-microsoft-com:vml" Requires="v">
                <p:oleObj spid="_x0000_s11807" name="Macro-Enabled Worksheet" r:id="rId3" imgW="5876976" imgH="2876685" progId="Excel.SheetMacroEnabled.12">
                  <p:embed/>
                </p:oleObj>
              </mc:Choice>
              <mc:Fallback>
                <p:oleObj name="Macro-Enabled Worksheet" r:id="rId3" imgW="5876976" imgH="2876685" progId="Excel.SheetMacroEnabled.12">
                  <p:embed/>
                  <p:pic>
                    <p:nvPicPr>
                      <p:cNvPr id="0" name="Picture 53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665304"/>
                        <a:ext cx="8420100" cy="412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17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dirty="0" smtClean="0">
                <a:solidFill>
                  <a:srgbClr val="1AB1AF"/>
                </a:solidFill>
                <a:latin typeface="Calibri" pitchFamily="34" charset="0"/>
              </a:rPr>
              <a:t>methodology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2</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830528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200" b="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20</a:t>
            </a:fld>
            <a:endParaRPr lang="en-GB" dirty="0"/>
          </a:p>
        </p:txBody>
      </p:sp>
      <p:sp>
        <p:nvSpPr>
          <p:cNvPr id="8"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illegal sellers is more common among men, highest income group and residents of rural areas.</a:t>
            </a:r>
            <a:endParaRPr lang="en-GB" sz="1200" b="0" dirty="0">
              <a:latin typeface="+mj-lt"/>
            </a:endParaRPr>
          </a:p>
        </p:txBody>
      </p:sp>
      <p:graphicFrame>
        <p:nvGraphicFramePr>
          <p:cNvPr id="5" name="Object 4"/>
          <p:cNvGraphicFramePr>
            <a:graphicFrameLocks/>
          </p:cNvGraphicFramePr>
          <p:nvPr>
            <p:extLst>
              <p:ext uri="{D42A27DB-BD31-4B8C-83A1-F6EECF244321}">
                <p14:modId xmlns:p14="http://schemas.microsoft.com/office/powerpoint/2010/main" val="3783217412"/>
              </p:ext>
            </p:extLst>
          </p:nvPr>
        </p:nvGraphicFramePr>
        <p:xfrm>
          <a:off x="314325" y="1730391"/>
          <a:ext cx="8420100" cy="3984625"/>
        </p:xfrm>
        <a:graphic>
          <a:graphicData uri="http://schemas.openxmlformats.org/presentationml/2006/ole">
            <mc:AlternateContent xmlns:mc="http://schemas.openxmlformats.org/markup-compatibility/2006">
              <mc:Choice xmlns:v="urn:schemas-microsoft-com:vml" Requires="v">
                <p:oleObj spid="_x0000_s106520" name="Macro-Enabled Worksheet" r:id="rId3" imgW="5876976" imgH="2781300" progId="Excel.SheetMacroEnabled.12">
                  <p:embed/>
                </p:oleObj>
              </mc:Choice>
              <mc:Fallback>
                <p:oleObj name="Macro-Enabled Worksheet" r:id="rId3" imgW="5876976" imgH="2781300" progId="Excel.SheetMacroEnabled.12">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730391"/>
                        <a:ext cx="8420100" cy="398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4277783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55" name="Object 3"/>
          <p:cNvGraphicFramePr>
            <a:graphicFrameLocks/>
          </p:cNvGraphicFramePr>
          <p:nvPr>
            <p:extLst>
              <p:ext uri="{D42A27DB-BD31-4B8C-83A1-F6EECF244321}">
                <p14:modId xmlns:p14="http://schemas.microsoft.com/office/powerpoint/2010/main" val="2085908980"/>
              </p:ext>
            </p:extLst>
          </p:nvPr>
        </p:nvGraphicFramePr>
        <p:xfrm>
          <a:off x="68263" y="2170113"/>
          <a:ext cx="8434387" cy="3506787"/>
        </p:xfrm>
        <a:graphic>
          <a:graphicData uri="http://schemas.openxmlformats.org/presentationml/2006/ole">
            <mc:AlternateContent xmlns:mc="http://schemas.openxmlformats.org/markup-compatibility/2006">
              <mc:Choice xmlns:v="urn:schemas-microsoft-com:vml" Requires="v">
                <p:oleObj spid="_x0000_s152591" name="Macro-Enabled Worksheet" r:id="rId3" imgW="7362943" imgH="3057457" progId="Excel.SheetMacroEnabled.12">
                  <p:embed/>
                </p:oleObj>
              </mc:Choice>
              <mc:Fallback>
                <p:oleObj name="Macro-Enabled Worksheet" r:id="rId3" imgW="7362943" imgH="3057457" progId="Excel.SheetMacroEnabled.12">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2170113"/>
                        <a:ext cx="8434387" cy="350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71414"/>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p>
          <a:p>
            <a:pPr algn="ctr"/>
            <a:r>
              <a:rPr lang="en-GB" i="1" dirty="0" smtClean="0">
                <a:solidFill>
                  <a:srgbClr val="1AB1AF"/>
                </a:solidFill>
                <a:latin typeface="Calibri" pitchFamily="34" charset="0"/>
              </a:rPr>
              <a:t>Comparison of respondents who have and do not have own experience in the shadow economy</a:t>
            </a: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2" name="Text Box 11"/>
          <p:cNvSpPr txBox="1">
            <a:spLocks noChangeArrowheads="1"/>
          </p:cNvSpPr>
          <p:nvPr/>
        </p:nvSpPr>
        <p:spPr bwMode="auto">
          <a:xfrm>
            <a:off x="8495928" y="303990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N=1011</a:t>
            </a:r>
            <a:endParaRPr lang="en-GB" sz="10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21</a:t>
            </a:fld>
            <a:endParaRPr lang="en-GB" dirty="0"/>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
        <p:nvSpPr>
          <p:cNvPr id="12" name="Text Box 11"/>
          <p:cNvSpPr txBox="1">
            <a:spLocks noChangeArrowheads="1"/>
          </p:cNvSpPr>
          <p:nvPr/>
        </p:nvSpPr>
        <p:spPr bwMode="auto">
          <a:xfrm>
            <a:off x="8501090" y="439722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N=83</a:t>
            </a:r>
            <a:endParaRPr lang="en-GB" sz="1000" dirty="0">
              <a:latin typeface="+mn-lt"/>
            </a:endParaRPr>
          </a:p>
        </p:txBody>
      </p:sp>
      <p:sp>
        <p:nvSpPr>
          <p:cNvPr id="13" name="Text Box 11"/>
          <p:cNvSpPr txBox="1">
            <a:spLocks noChangeArrowheads="1"/>
          </p:cNvSpPr>
          <p:nvPr/>
        </p:nvSpPr>
        <p:spPr bwMode="auto">
          <a:xfrm>
            <a:off x="8495960" y="511160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N=911</a:t>
            </a:r>
            <a:endParaRPr lang="en-GB" sz="1000" dirty="0">
              <a:latin typeface="+mn-lt"/>
            </a:endParaRPr>
          </a:p>
        </p:txBody>
      </p:sp>
      <p:sp>
        <p:nvSpPr>
          <p:cNvPr id="16" name="Text Box 4"/>
          <p:cNvSpPr txBox="1">
            <a:spLocks noChangeArrowheads="1"/>
          </p:cNvSpPr>
          <p:nvPr/>
        </p:nvSpPr>
        <p:spPr bwMode="auto">
          <a:xfrm>
            <a:off x="72008" y="921752"/>
            <a:ext cx="83169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40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400" i="1" dirty="0">
              <a:solidFill>
                <a:schemeClr val="tx1">
                  <a:lumMod val="65000"/>
                  <a:lumOff val="35000"/>
                </a:schemeClr>
              </a:solidFill>
              <a:latin typeface="+mj-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116432572"/>
              </p:ext>
            </p:extLst>
          </p:nvPr>
        </p:nvGraphicFramePr>
        <p:xfrm>
          <a:off x="285720" y="1428736"/>
          <a:ext cx="8174037" cy="5240337"/>
        </p:xfrm>
        <a:graphic>
          <a:graphicData uri="http://schemas.openxmlformats.org/presentationml/2006/ole">
            <mc:AlternateContent xmlns:mc="http://schemas.openxmlformats.org/markup-compatibility/2006">
              <mc:Choice xmlns:v="urn:schemas-microsoft-com:vml" Requires="v">
                <p:oleObj spid="_x0000_s107545" name="Macro-Enabled Worksheet" r:id="rId3" imgW="7924800" imgH="5076757" progId="Excel.SheetMacroEnabled.12">
                  <p:embed/>
                </p:oleObj>
              </mc:Choice>
              <mc:Fallback>
                <p:oleObj name="Macro-Enabled Worksheet" r:id="rId3" imgW="7924800" imgH="5076757" progId="Excel.SheetMacroEnabled.12">
                  <p:embed/>
                  <p:pic>
                    <p:nvPicPr>
                      <p:cNvPr id="0"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1428736"/>
                        <a:ext cx="8174037" cy="524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Goods or services bought during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686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are the types of goods or services that you have bought in any of the aforesaid ways (illegally or when the seller did not account the revenue) during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22</a:t>
            </a:fld>
            <a:endParaRPr lang="en-GB" dirty="0"/>
          </a:p>
        </p:txBody>
      </p:sp>
      <p:sp>
        <p:nvSpPr>
          <p:cNvPr id="20" name="Text Box 11"/>
          <p:cNvSpPr txBox="1">
            <a:spLocks noChangeArrowheads="1"/>
          </p:cNvSpPr>
          <p:nvPr/>
        </p:nvSpPr>
        <p:spPr bwMode="auto">
          <a:xfrm>
            <a:off x="6429388" y="4286256"/>
            <a:ext cx="186214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N=681*</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9" name="Text Box 10"/>
          <p:cNvSpPr txBox="1">
            <a:spLocks noChangeArrowheads="1"/>
          </p:cNvSpPr>
          <p:nvPr/>
        </p:nvSpPr>
        <p:spPr bwMode="auto">
          <a:xfrm>
            <a:off x="4143372" y="5500702"/>
            <a:ext cx="5000628" cy="1015663"/>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Food products were more often mentioned by part-time workers. Clothes – by women, age group 26-35, highest income group and full-time workers. Auto-repair – by men and age group 46-55. Medical, beauty services, hairdressers, massages – by women, lowest educated respondents, unemployed research participants and residents of towns.</a:t>
            </a:r>
            <a:endParaRPr lang="en-GB" sz="1200" b="0" dirty="0">
              <a:latin typeface="+mj-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911372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Monthly spending on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money have you spent on these goods or services per month?</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181768144"/>
              </p:ext>
            </p:extLst>
          </p:nvPr>
        </p:nvGraphicFramePr>
        <p:xfrm>
          <a:off x="136525" y="1571612"/>
          <a:ext cx="8924925" cy="3944938"/>
        </p:xfrm>
        <a:graphic>
          <a:graphicData uri="http://schemas.openxmlformats.org/presentationml/2006/ole">
            <mc:AlternateContent xmlns:mc="http://schemas.openxmlformats.org/markup-compatibility/2006">
              <mc:Choice xmlns:v="urn:schemas-microsoft-com:vml" Requires="v">
                <p:oleObj spid="_x0000_s108567" name="Macro-Enabled Worksheet" r:id="rId3" imgW="8372559" imgH="3400357" progId="Excel.SheetMacroEnabled.12">
                  <p:embed/>
                </p:oleObj>
              </mc:Choice>
              <mc:Fallback>
                <p:oleObj name="Macro-Enabled Worksheet" r:id="rId3" imgW="8372559" imgH="3400357" progId="Excel.SheetMacroEnabled.12">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 y="1571612"/>
                        <a:ext cx="8924925" cy="3944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23</a:t>
            </a:fld>
            <a:endParaRPr lang="en-GB" dirty="0"/>
          </a:p>
        </p:txBody>
      </p:sp>
      <p:sp>
        <p:nvSpPr>
          <p:cNvPr id="8" name="Text Box 10"/>
          <p:cNvSpPr txBox="1">
            <a:spLocks noChangeArrowheads="1"/>
          </p:cNvSpPr>
          <p:nvPr/>
        </p:nvSpPr>
        <p:spPr bwMode="auto">
          <a:xfrm>
            <a:off x="0" y="5929330"/>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Up to 20 Euro was more often mentioned by women and residents of rural areas. 21-50 Euro – by women, lowest educated respondents, residents of towns and the ones that are unsatisfied with country‘s government.</a:t>
            </a:r>
            <a:endParaRPr lang="en-GB" sz="1200" b="0" dirty="0">
              <a:latin typeface="+mj-lt"/>
            </a:endParaRPr>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N=681*</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858706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43242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24</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b="1" dirty="0" smtClean="0">
                <a:solidFill>
                  <a:schemeClr val="accent2"/>
                </a:solidFill>
              </a:rPr>
              <a:t>Experience with shadow labour market</a:t>
            </a:r>
            <a:endParaRPr lang="en-GB" sz="1800" b="1"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497096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Having friends or relatives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 people participate in the shadow labour market. They work without labour contracts or receive part of their wage paid as an “envelope wage”.</a:t>
            </a:r>
          </a:p>
          <a:p>
            <a:r>
              <a:rPr lang="en-GB" sz="1200" b="0" i="1" dirty="0" smtClean="0">
                <a:solidFill>
                  <a:schemeClr val="tx1">
                    <a:lumMod val="65000"/>
                    <a:lumOff val="35000"/>
                  </a:schemeClr>
                </a:solidFill>
                <a:latin typeface="+mj-lt"/>
              </a:rPr>
              <a:t>Have your friends or relatives worked under such conditions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25</a:t>
            </a:fld>
            <a:endParaRPr lang="en-GB" dirty="0"/>
          </a:p>
        </p:txBody>
      </p:sp>
      <p:sp>
        <p:nvSpPr>
          <p:cNvPr id="8" name="Text Box 10"/>
          <p:cNvSpPr txBox="1">
            <a:spLocks noChangeArrowheads="1"/>
          </p:cNvSpPr>
          <p:nvPr/>
        </p:nvSpPr>
        <p:spPr bwMode="auto">
          <a:xfrm>
            <a:off x="0" y="6110607"/>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Friends or relatives in shadow labour market more often mentioned having men, age group 18-25, 501-700 Euro income group, part-time workers and residents of rural areas.</a:t>
            </a:r>
            <a:endParaRPr lang="en-GB" sz="1200" b="0" dirty="0">
              <a:latin typeface="+mj-lt"/>
            </a:endParaRPr>
          </a:p>
        </p:txBody>
      </p:sp>
      <p:graphicFrame>
        <p:nvGraphicFramePr>
          <p:cNvPr id="5" name="Object 4"/>
          <p:cNvGraphicFramePr>
            <a:graphicFrameLocks/>
          </p:cNvGraphicFramePr>
          <p:nvPr>
            <p:extLst>
              <p:ext uri="{D42A27DB-BD31-4B8C-83A1-F6EECF244321}">
                <p14:modId xmlns:p14="http://schemas.microsoft.com/office/powerpoint/2010/main" val="101721151"/>
              </p:ext>
            </p:extLst>
          </p:nvPr>
        </p:nvGraphicFramePr>
        <p:xfrm>
          <a:off x="357158" y="1643050"/>
          <a:ext cx="8420100" cy="3890963"/>
        </p:xfrm>
        <a:graphic>
          <a:graphicData uri="http://schemas.openxmlformats.org/presentationml/2006/ole">
            <mc:AlternateContent xmlns:mc="http://schemas.openxmlformats.org/markup-compatibility/2006">
              <mc:Choice xmlns:v="urn:schemas-microsoft-com:vml" Requires="v">
                <p:oleObj spid="_x0000_s109590" name="Macro-Enabled Worksheet" r:id="rId3" imgW="5876976" imgH="2714557" progId="Excel.SheetMacroEnabled.12">
                  <p:embed/>
                </p:oleObj>
              </mc:Choice>
              <mc:Fallback>
                <p:oleObj name="Macro-Enabled Worksheet" r:id="rId3" imgW="5876976" imgH="2714557" progId="Excel.SheetMacroEnabled.12">
                  <p:embed/>
                  <p:pic>
                    <p:nvPicPr>
                      <p:cNvPr id="0"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58" y="1643050"/>
                        <a:ext cx="8420100" cy="3890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Isosceles Triangle 2"/>
          <p:cNvSpPr/>
          <p:nvPr/>
        </p:nvSpPr>
        <p:spPr>
          <a:xfrm rot="5400000">
            <a:off x="6177930" y="2251698"/>
            <a:ext cx="576064" cy="2160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574988897"/>
              </p:ext>
            </p:extLst>
          </p:nvPr>
        </p:nvGraphicFramePr>
        <p:xfrm>
          <a:off x="6643702" y="2214554"/>
          <a:ext cx="2320786" cy="304800"/>
        </p:xfrm>
        <a:graphic>
          <a:graphicData uri="http://schemas.openxmlformats.org/drawingml/2006/table">
            <a:tbl>
              <a:tblPr firstRow="1" bandRow="1">
                <a:tableStyleId>{5C22544A-7EE6-4342-B048-85BDC9FD1C3A}</a:tableStyleId>
              </a:tblPr>
              <a:tblGrid>
                <a:gridCol w="1554893"/>
                <a:gridCol w="765893"/>
              </a:tblGrid>
              <a:tr h="144016">
                <a:tc>
                  <a:txBody>
                    <a:bodyPr/>
                    <a:lstStyle/>
                    <a:p>
                      <a:r>
                        <a:rPr lang="en-US" sz="1400" dirty="0" smtClean="0"/>
                        <a:t>Average number:</a:t>
                      </a:r>
                      <a:endParaRPr lang="lt-LT" sz="1400" dirty="0"/>
                    </a:p>
                  </a:txBody>
                  <a:tcPr/>
                </a:tc>
                <a:tc>
                  <a:txBody>
                    <a:bodyPr/>
                    <a:lstStyle/>
                    <a:p>
                      <a:pPr algn="ctr"/>
                      <a:r>
                        <a:rPr lang="lt-LT" sz="1400" dirty="0" smtClean="0"/>
                        <a:t>4.2</a:t>
                      </a:r>
                      <a:endParaRPr lang="lt-LT" sz="1400" dirty="0"/>
                    </a:p>
                  </a:txBody>
                  <a:tcPr/>
                </a:tc>
              </a:tr>
            </a:tbl>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02423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468468885"/>
              </p:ext>
            </p:extLst>
          </p:nvPr>
        </p:nvGraphicFramePr>
        <p:xfrm>
          <a:off x="928662" y="1571612"/>
          <a:ext cx="7997825" cy="4217988"/>
        </p:xfrm>
        <a:graphic>
          <a:graphicData uri="http://schemas.openxmlformats.org/presentationml/2006/ole">
            <mc:AlternateContent xmlns:mc="http://schemas.openxmlformats.org/markup-compatibility/2006">
              <mc:Choice xmlns:v="urn:schemas-microsoft-com:vml" Requires="v">
                <p:oleObj spid="_x0000_s110613" name="Macro-Enabled Worksheet" r:id="rId3" imgW="7972543" imgH="4200457" progId="Excel.SheetMacroEnabled.12">
                  <p:embed/>
                </p:oleObj>
              </mc:Choice>
              <mc:Fallback>
                <p:oleObj name="Macro-Enabled Worksheet" r:id="rId3" imgW="7972543" imgH="4200457" progId="Excel.SheetMacroEnabled.12">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62" y="1571612"/>
                        <a:ext cx="7997825"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friends’ or relatives’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do you think they have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26</a:t>
            </a:fld>
            <a:endParaRPr lang="en-GB" dirty="0"/>
          </a:p>
        </p:txBody>
      </p:sp>
      <p:sp>
        <p:nvSpPr>
          <p:cNvPr id="20" name="Text Box 11"/>
          <p:cNvSpPr txBox="1">
            <a:spLocks noChangeArrowheads="1"/>
          </p:cNvSpPr>
          <p:nvPr/>
        </p:nvSpPr>
        <p:spPr bwMode="auto">
          <a:xfrm>
            <a:off x="7072330" y="4643446"/>
            <a:ext cx="1576388" cy="646331"/>
          </a:xfrm>
          <a:prstGeom prst="rect">
            <a:avLst/>
          </a:prstGeom>
          <a:noFill/>
          <a:ln w="3175">
            <a:noFill/>
            <a:miter lim="800000"/>
            <a:headEnd type="none" w="sm" len="sm"/>
            <a:tailEnd type="none" w="sm" len="sm"/>
          </a:ln>
        </p:spPr>
        <p:txBody>
          <a:bodyPr>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9" name="Text Box 10"/>
          <p:cNvSpPr txBox="1">
            <a:spLocks noChangeArrowheads="1"/>
          </p:cNvSpPr>
          <p:nvPr/>
        </p:nvSpPr>
        <p:spPr bwMode="auto">
          <a:xfrm>
            <a:off x="0" y="5854503"/>
            <a:ext cx="914400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Friends, that have been self-employed and received part or all of the income without registering it, more often indicated having men, age group 46-55. Friends or relatives that have worked without a legal job contract and received all the wage as an „envelope wage“ – oldest (56 y.o. </a:t>
            </a:r>
            <a:r>
              <a:rPr lang="en-GB" sz="1200" dirty="0" smtClean="0">
                <a:latin typeface="+mj-lt"/>
              </a:rPr>
              <a:t>a</a:t>
            </a:r>
            <a:r>
              <a:rPr lang="en-GB" sz="1200" b="0" dirty="0" smtClean="0">
                <a:latin typeface="+mj-lt"/>
              </a:rPr>
              <a:t>nd more) research participants, 301-500 Euro income group and part-time workers.</a:t>
            </a:r>
            <a:endParaRPr lang="en-GB" sz="1200" b="0" dirty="0">
              <a:latin typeface="+mj-lt"/>
            </a:endParaRPr>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N=297*</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22513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327147057"/>
              </p:ext>
            </p:extLst>
          </p:nvPr>
        </p:nvGraphicFramePr>
        <p:xfrm>
          <a:off x="503265" y="1214422"/>
          <a:ext cx="7997825" cy="4679950"/>
        </p:xfrm>
        <a:graphic>
          <a:graphicData uri="http://schemas.openxmlformats.org/presentationml/2006/ole">
            <mc:AlternateContent xmlns:mc="http://schemas.openxmlformats.org/markup-compatibility/2006">
              <mc:Choice xmlns:v="urn:schemas-microsoft-com:vml" Requires="v">
                <p:oleObj spid="_x0000_s111637" name="Macro-Enabled Worksheet" r:id="rId3" imgW="7972543" imgH="4667385" progId="Excel.SheetMacroEnabled.12">
                  <p:embed/>
                </p:oleObj>
              </mc:Choice>
              <mc:Fallback>
                <p:oleObj name="Macro-Enabled Worksheet" r:id="rId3" imgW="7972543" imgH="4667385" progId="Excel.SheetMacroEnabled.12">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265" y="1214422"/>
                        <a:ext cx="7997825" cy="467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Friends’ or relatives’ shadow employment areas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what area(s) have they had shadow employment in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27</a:t>
            </a:fld>
            <a:endParaRPr lang="en-GB" dirty="0"/>
          </a:p>
        </p:txBody>
      </p:sp>
      <p:sp>
        <p:nvSpPr>
          <p:cNvPr id="20" name="Text Box 11"/>
          <p:cNvSpPr txBox="1">
            <a:spLocks noChangeArrowheads="1"/>
          </p:cNvSpPr>
          <p:nvPr/>
        </p:nvSpPr>
        <p:spPr bwMode="auto">
          <a:xfrm>
            <a:off x="6500826" y="4643446"/>
            <a:ext cx="1790702"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9" name="Text Box 10"/>
          <p:cNvSpPr txBox="1">
            <a:spLocks noChangeArrowheads="1"/>
          </p:cNvSpPr>
          <p:nvPr/>
        </p:nvSpPr>
        <p:spPr bwMode="auto">
          <a:xfrm>
            <a:off x="0" y="5786454"/>
            <a:ext cx="9144000" cy="830997"/>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Construction and renovation was more often mentioned by men, unemployed research participants and residents of rural areas. Farming, forestry or fishery – by older respondents (46 y.o. a</a:t>
            </a:r>
            <a:r>
              <a:rPr lang="en-GB" sz="1200" dirty="0" smtClean="0">
                <a:latin typeface="+mj-lt"/>
              </a:rPr>
              <a:t>nd more), lowest income group, residents of rural areas and the ones that have positive attitude towards country's government. Auto and other repairs – by men, residents of rural areas. Wholesale and other retail trade – by lowest educated respondents and residents of towns.</a:t>
            </a:r>
            <a:r>
              <a:rPr lang="en-GB" sz="1200" b="0" dirty="0" smtClean="0">
                <a:latin typeface="+mj-lt"/>
              </a:rPr>
              <a:t> </a:t>
            </a:r>
            <a:endParaRPr lang="en-GB" sz="1200" b="0" dirty="0">
              <a:latin typeface="+mj-lt"/>
            </a:endParaRPr>
          </a:p>
        </p:txBody>
      </p:sp>
      <p:sp>
        <p:nvSpPr>
          <p:cNvPr id="10" name="Text Box 11"/>
          <p:cNvSpPr txBox="1">
            <a:spLocks noChangeArrowheads="1"/>
          </p:cNvSpPr>
          <p:nvPr/>
        </p:nvSpPr>
        <p:spPr bwMode="auto">
          <a:xfrm>
            <a:off x="7072330" y="922868"/>
            <a:ext cx="20716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N=297*</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3993766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by friends or relatives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many hours do you think he/she has spent on average per week on these activities in the last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2364627762"/>
              </p:ext>
            </p:extLst>
          </p:nvPr>
        </p:nvGraphicFramePr>
        <p:xfrm>
          <a:off x="163513" y="1603391"/>
          <a:ext cx="8829675" cy="4040187"/>
        </p:xfrm>
        <a:graphic>
          <a:graphicData uri="http://schemas.openxmlformats.org/presentationml/2006/ole">
            <mc:AlternateContent xmlns:mc="http://schemas.openxmlformats.org/markup-compatibility/2006">
              <mc:Choice xmlns:v="urn:schemas-microsoft-com:vml" Requires="v">
                <p:oleObj spid="_x0000_s112661" name="Macro-Enabled Worksheet" r:id="rId3" imgW="8391441" imgH="3533843" progId="Excel.SheetMacroEnabled.12">
                  <p:embed/>
                </p:oleObj>
              </mc:Choice>
              <mc:Fallback>
                <p:oleObj name="Macro-Enabled Worksheet" r:id="rId3" imgW="8391441" imgH="3533843" progId="Excel.SheetMacroEnabled.12">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13" y="1603391"/>
                        <a:ext cx="8829675" cy="4040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28</a:t>
            </a:fld>
            <a:endParaRPr lang="en-GB" dirty="0"/>
          </a:p>
        </p:txBody>
      </p:sp>
      <p:sp>
        <p:nvSpPr>
          <p:cNvPr id="11" name="Text Box 11"/>
          <p:cNvSpPr txBox="1">
            <a:spLocks noChangeArrowheads="1"/>
          </p:cNvSpPr>
          <p:nvPr/>
        </p:nvSpPr>
        <p:spPr bwMode="auto">
          <a:xfrm>
            <a:off x="7215206" y="922868"/>
            <a:ext cx="192879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N=297*</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4204080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44624"/>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by friends or relatives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much do you think he/she has earned on average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743036262"/>
              </p:ext>
            </p:extLst>
          </p:nvPr>
        </p:nvGraphicFramePr>
        <p:xfrm>
          <a:off x="150813" y="1241425"/>
          <a:ext cx="8802687" cy="4749800"/>
        </p:xfrm>
        <a:graphic>
          <a:graphicData uri="http://schemas.openxmlformats.org/presentationml/2006/ole">
            <mc:AlternateContent xmlns:mc="http://schemas.openxmlformats.org/markup-compatibility/2006">
              <mc:Choice xmlns:v="urn:schemas-microsoft-com:vml" Requires="v">
                <p:oleObj spid="_x0000_s113685" name="Macro-Enabled Worksheet" r:id="rId3" imgW="8305935" imgH="4476885" progId="Excel.SheetMacroEnabled.12">
                  <p:embed/>
                </p:oleObj>
              </mc:Choice>
              <mc:Fallback>
                <p:oleObj name="Macro-Enabled Worksheet" r:id="rId3" imgW="8305935" imgH="4476885" progId="Excel.SheetMacroEnabled.12">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241425"/>
                        <a:ext cx="8802687" cy="474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29</a:t>
            </a:fld>
            <a:endParaRPr lang="en-GB" dirty="0"/>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N=297*</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308836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a:solidFill>
                  <a:srgbClr val="1AB1AF"/>
                </a:solidFill>
                <a:latin typeface="Calibri" pitchFamily="34" charset="0"/>
              </a:rPr>
              <a:t>Research methodology</a:t>
            </a:r>
          </a:p>
        </p:txBody>
      </p:sp>
      <p:sp>
        <p:nvSpPr>
          <p:cNvPr id="7" name="Rectangle 6"/>
          <p:cNvSpPr txBox="1">
            <a:spLocks noChangeArrowheads="1"/>
          </p:cNvSpPr>
          <p:nvPr/>
        </p:nvSpPr>
        <p:spPr>
          <a:xfrm>
            <a:off x="35496" y="1196752"/>
            <a:ext cx="9073008" cy="532859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None/>
            </a:pPr>
            <a:r>
              <a:rPr lang="en-GB" sz="1400" dirty="0" smtClean="0">
                <a:solidFill>
                  <a:schemeClr val="tx1">
                    <a:lumMod val="65000"/>
                    <a:lumOff val="35000"/>
                  </a:schemeClr>
                </a:solidFill>
                <a:latin typeface="Calibri" pitchFamily="34" charset="0"/>
              </a:rPr>
              <a:t>Market and public research company „Spinter research“ during the period June 3</a:t>
            </a:r>
            <a:r>
              <a:rPr lang="en-GB" sz="1400" baseline="30000" dirty="0" smtClean="0">
                <a:solidFill>
                  <a:schemeClr val="tx1">
                    <a:lumMod val="65000"/>
                    <a:lumOff val="35000"/>
                  </a:schemeClr>
                </a:solidFill>
                <a:latin typeface="Calibri" pitchFamily="34" charset="0"/>
              </a:rPr>
              <a:t>rd</a:t>
            </a:r>
            <a:r>
              <a:rPr lang="en-GB" sz="1400" dirty="0" smtClean="0">
                <a:solidFill>
                  <a:schemeClr val="tx1">
                    <a:lumMod val="65000"/>
                    <a:lumOff val="35000"/>
                  </a:schemeClr>
                </a:solidFill>
                <a:latin typeface="Calibri" pitchFamily="34" charset="0"/>
              </a:rPr>
              <a:t> – 11</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2015, carried out resident opinion research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objective</a:t>
            </a:r>
          </a:p>
          <a:p>
            <a:pPr lvl="1" algn="just">
              <a:buFontTx/>
              <a:buNone/>
            </a:pPr>
            <a:r>
              <a:rPr lang="en-GB" sz="1400" dirty="0" smtClean="0">
                <a:solidFill>
                  <a:schemeClr val="tx1">
                    <a:lumMod val="65000"/>
                    <a:lumOff val="35000"/>
                  </a:schemeClr>
                </a:solidFill>
                <a:latin typeface="Calibri" pitchFamily="34" charset="0"/>
              </a:rPr>
              <a:t>Find out residents’ experience with and opinion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method</a:t>
            </a:r>
          </a:p>
          <a:p>
            <a:pPr marL="712788" lvl="1" indent="-255588" algn="just">
              <a:buClr>
                <a:srgbClr val="1AB1AF"/>
              </a:buClr>
              <a:buNone/>
            </a:pPr>
            <a:r>
              <a:rPr lang="en-GB" sz="1400" dirty="0" smtClean="0">
                <a:solidFill>
                  <a:schemeClr val="tx1">
                    <a:lumMod val="65000"/>
                    <a:lumOff val="35000"/>
                  </a:schemeClr>
                </a:solidFill>
                <a:latin typeface="Calibri" pitchFamily="34" charset="0"/>
              </a:rPr>
              <a:t>CAWI (Computer Assisted Web Interview), using a standardized questionnaire, which is agreed upon with the Customer. During CAWI, respondent receives an email invitation to participate in the study with the unique link, which leads to an electronic questionnaire. Respondent may fill in the questionnaire any time convenient.</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location</a:t>
            </a:r>
          </a:p>
          <a:p>
            <a:pPr lvl="1" algn="just">
              <a:buFontTx/>
              <a:buNone/>
            </a:pPr>
            <a:r>
              <a:rPr lang="en-GB" sz="1400" dirty="0" smtClean="0">
                <a:solidFill>
                  <a:schemeClr val="tx1">
                    <a:lumMod val="65000"/>
                    <a:lumOff val="35000"/>
                  </a:schemeClr>
                </a:solidFill>
                <a:latin typeface="Calibri" pitchFamily="34" charset="0"/>
              </a:rPr>
              <a:t>Lithuania.</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Target group</a:t>
            </a:r>
          </a:p>
          <a:p>
            <a:pPr lvl="1" algn="just">
              <a:buNone/>
            </a:pPr>
            <a:r>
              <a:rPr lang="en-GB" sz="1400" dirty="0" smtClean="0">
                <a:solidFill>
                  <a:schemeClr val="tx1">
                    <a:lumMod val="65000"/>
                    <a:lumOff val="35000"/>
                  </a:schemeClr>
                </a:solidFill>
                <a:latin typeface="Calibri" pitchFamily="34" charset="0"/>
              </a:rPr>
              <a:t>Residents aged 18-75.</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Sample size</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1011 respondents.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Sampling method</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Quota sampling applying gender, age and place of residence quota.</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Data analysis</a:t>
            </a:r>
          </a:p>
          <a:p>
            <a:pPr lvl="1" algn="just">
              <a:buFontTx/>
              <a:buNone/>
            </a:pPr>
            <a:r>
              <a:rPr lang="en-GB" sz="1400" dirty="0" smtClean="0">
                <a:solidFill>
                  <a:schemeClr val="tx1">
                    <a:lumMod val="65000"/>
                    <a:lumOff val="35000"/>
                  </a:schemeClr>
                </a:solidFill>
                <a:latin typeface="Calibri" pitchFamily="34" charset="0"/>
              </a:rPr>
              <a:t>Data analysis was performed using SPSS/PC statistical program. Report presents general distribution (percentages) of the answers, and distribution by social-demographical characteristics (see Appendices).</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4033173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Own experience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Have you worked in the shadow economy (without a legal job contract or when a part of wage has been paid as an “envelope wage”)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30</a:t>
            </a:fld>
            <a:endParaRPr lang="en-GB" dirty="0"/>
          </a:p>
        </p:txBody>
      </p:sp>
      <p:sp>
        <p:nvSpPr>
          <p:cNvPr id="8" name="Text Box 10"/>
          <p:cNvSpPr txBox="1">
            <a:spLocks noChangeArrowheads="1"/>
          </p:cNvSpPr>
          <p:nvPr/>
        </p:nvSpPr>
        <p:spPr bwMode="auto">
          <a:xfrm>
            <a:off x="0" y="6110607"/>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Own experience in shadow labour market more often mentioned men, lowest educated respondents, lowest income group and residents of rural areas. </a:t>
            </a:r>
            <a:endParaRPr lang="en-GB" sz="1200" b="0" dirty="0">
              <a:latin typeface="+mj-lt"/>
            </a:endParaRPr>
          </a:p>
        </p:txBody>
      </p:sp>
      <p:graphicFrame>
        <p:nvGraphicFramePr>
          <p:cNvPr id="5" name="Object 4"/>
          <p:cNvGraphicFramePr>
            <a:graphicFrameLocks/>
          </p:cNvGraphicFramePr>
          <p:nvPr>
            <p:extLst>
              <p:ext uri="{D42A27DB-BD31-4B8C-83A1-F6EECF244321}">
                <p14:modId xmlns:p14="http://schemas.microsoft.com/office/powerpoint/2010/main" val="1202801973"/>
              </p:ext>
            </p:extLst>
          </p:nvPr>
        </p:nvGraphicFramePr>
        <p:xfrm>
          <a:off x="428596" y="1571612"/>
          <a:ext cx="8420100" cy="3890963"/>
        </p:xfrm>
        <a:graphic>
          <a:graphicData uri="http://schemas.openxmlformats.org/presentationml/2006/ole">
            <mc:AlternateContent xmlns:mc="http://schemas.openxmlformats.org/markup-compatibility/2006">
              <mc:Choice xmlns:v="urn:schemas-microsoft-com:vml" Requires="v">
                <p:oleObj spid="_x0000_s114708" name="Macro-Enabled Worksheet" r:id="rId3" imgW="5876976" imgH="2714557" progId="Excel.SheetMacroEnabled.12">
                  <p:embed/>
                </p:oleObj>
              </mc:Choice>
              <mc:Fallback>
                <p:oleObj name="Macro-Enabled Worksheet" r:id="rId3" imgW="5876976" imgH="2714557" progId="Excel.SheetMacroEnabled.12">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96" y="1571612"/>
                        <a:ext cx="8420100" cy="3890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959151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101406289"/>
              </p:ext>
            </p:extLst>
          </p:nvPr>
        </p:nvGraphicFramePr>
        <p:xfrm>
          <a:off x="801719" y="1497028"/>
          <a:ext cx="8270875" cy="4217988"/>
        </p:xfrm>
        <a:graphic>
          <a:graphicData uri="http://schemas.openxmlformats.org/presentationml/2006/ole">
            <mc:AlternateContent xmlns:mc="http://schemas.openxmlformats.org/markup-compatibility/2006">
              <mc:Choice xmlns:v="urn:schemas-microsoft-com:vml" Requires="v">
                <p:oleObj spid="_x0000_s115732" name="Macro-Enabled Worksheet" r:id="rId3" imgW="8248751" imgH="4200457" progId="Excel.SheetMacroEnabled.12">
                  <p:embed/>
                </p:oleObj>
              </mc:Choice>
              <mc:Fallback>
                <p:oleObj name="Macro-Enabled Worksheet" r:id="rId3" imgW="8248751" imgH="4200457" progId="Excel.SheetMacroEnabled.12">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719" y="1497028"/>
                        <a:ext cx="8270875"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own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have you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31</a:t>
            </a:fld>
            <a:endParaRPr lang="en-GB" dirty="0"/>
          </a:p>
        </p:txBody>
      </p:sp>
      <p:sp>
        <p:nvSpPr>
          <p:cNvPr id="20" name="Text Box 11"/>
          <p:cNvSpPr txBox="1">
            <a:spLocks noChangeArrowheads="1"/>
          </p:cNvSpPr>
          <p:nvPr/>
        </p:nvSpPr>
        <p:spPr bwMode="auto">
          <a:xfrm>
            <a:off x="6786578" y="4214818"/>
            <a:ext cx="178595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9" name="Text Box 10"/>
          <p:cNvSpPr txBox="1">
            <a:spLocks noChangeArrowheads="1"/>
          </p:cNvSpPr>
          <p:nvPr/>
        </p:nvSpPr>
        <p:spPr bwMode="auto">
          <a:xfrm>
            <a:off x="0" y="6039169"/>
            <a:ext cx="9144000" cy="276999"/>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Women and full-time workers more often indicated, that have worked with a legal job contract but received part of wage as an „envelope wage“. </a:t>
            </a:r>
            <a:endParaRPr lang="en-GB" sz="1200" b="0" dirty="0">
              <a:latin typeface="+mj-lt"/>
            </a:endParaRPr>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N=83*</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249203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many hours have you spent on these activities per week?</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187035414"/>
              </p:ext>
            </p:extLst>
          </p:nvPr>
        </p:nvGraphicFramePr>
        <p:xfrm>
          <a:off x="198469" y="1808178"/>
          <a:ext cx="8802687" cy="3835400"/>
        </p:xfrm>
        <a:graphic>
          <a:graphicData uri="http://schemas.openxmlformats.org/presentationml/2006/ole">
            <mc:AlternateContent xmlns:mc="http://schemas.openxmlformats.org/markup-compatibility/2006">
              <mc:Choice xmlns:v="urn:schemas-microsoft-com:vml" Requires="v">
                <p:oleObj spid="_x0000_s116756" name="Macro-Enabled Worksheet" r:id="rId3" imgW="8362849" imgH="3343343" progId="Excel.SheetMacroEnabled.12">
                  <p:embed/>
                </p:oleObj>
              </mc:Choice>
              <mc:Fallback>
                <p:oleObj name="Macro-Enabled Worksheet" r:id="rId3" imgW="8362849" imgH="3343343" progId="Excel.SheetMacroEnabled.12">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69" y="1808178"/>
                        <a:ext cx="8802687" cy="383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32</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N=83*</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064126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have you earned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723544967"/>
              </p:ext>
            </p:extLst>
          </p:nvPr>
        </p:nvGraphicFramePr>
        <p:xfrm>
          <a:off x="68263" y="1460500"/>
          <a:ext cx="8953500" cy="3984625"/>
        </p:xfrm>
        <a:graphic>
          <a:graphicData uri="http://schemas.openxmlformats.org/presentationml/2006/ole">
            <mc:AlternateContent xmlns:mc="http://schemas.openxmlformats.org/markup-compatibility/2006">
              <mc:Choice xmlns:v="urn:schemas-microsoft-com:vml" Requires="v">
                <p:oleObj spid="_x0000_s117780" name="Macro-Enabled Worksheet" r:id="rId3" imgW="8439184" imgH="3762443" progId="Excel.SheetMacroEnabled.12">
                  <p:embed/>
                </p:oleObj>
              </mc:Choice>
              <mc:Fallback>
                <p:oleObj name="Macro-Enabled Worksheet" r:id="rId3" imgW="8439184" imgH="3762443" progId="Excel.SheetMacroEnabled.12">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1460500"/>
                        <a:ext cx="8953500" cy="398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33</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N=83*</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998710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6642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a:solidFill>
                  <a:srgbClr val="1AB1AF"/>
                </a:solidFill>
                <a:latin typeface="Calibri" pitchFamily="34" charset="0"/>
              </a:rPr>
              <a:t>summary</a:t>
            </a:r>
            <a:endParaRPr lang="lt-LT"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lt-LT" smtClean="0"/>
              <a:pPr/>
              <a:t>34</a:t>
            </a:fld>
            <a:endParaRPr lang="lt-LT"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868798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544615"/>
          </a:xfrm>
          <a:prstGeom prst="rect">
            <a:avLst/>
          </a:prstGeom>
          <a:no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lnSpc>
                <a:spcPct val="110000"/>
              </a:lnSpc>
              <a:buClr>
                <a:srgbClr val="1AB1AF"/>
              </a:buClr>
              <a:buNone/>
            </a:pPr>
            <a:r>
              <a:rPr lang="en-GB" sz="1400" b="1" i="1" u="sng" dirty="0" smtClean="0">
                <a:solidFill>
                  <a:schemeClr val="tx1">
                    <a:lumMod val="65000"/>
                    <a:lumOff val="35000"/>
                  </a:schemeClr>
                </a:solidFill>
                <a:latin typeface="Calibri" pitchFamily="34" charset="0"/>
              </a:rPr>
              <a:t>Attitude towards shadow activities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Majority (55%) of research participants believe that likelihood to be detected working without a legal job contract or getting at least part of the wage as an “envelope wage” is low (quite low / very low). Even more respondents (78%) think the same about likelihood to be detected purchasing a good or service from an illegal source that is not registered and does not pay taxes.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a:t>
            </a:r>
            <a:r>
              <a:rPr lang="en-GB" sz="1400" dirty="0" smtClean="0">
                <a:solidFill>
                  <a:schemeClr val="tx1">
                    <a:lumMod val="65000"/>
                    <a:lumOff val="35000"/>
                  </a:schemeClr>
                </a:solidFill>
                <a:latin typeface="Calibri" pitchFamily="34" charset="0"/>
              </a:rPr>
              <a:t>the other hand, over half (55%) of respondents believe that punishment for illegal work or “envelope wage” is severe (very severe / quite severe). While punishment for purchases from an illegal source is less often seen as severe (37%).</a:t>
            </a:r>
          </a:p>
          <a:p>
            <a:pPr lvl="1">
              <a:lnSpc>
                <a:spcPct val="110000"/>
              </a:lnSpc>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biggest tolerance prevails towards such shadow activity as receiving part of wage as an “envelope wage”: 43% respondents justify (completely / rather justify) such activity. 36% justify purchases from legal shop knowing that the seller is not declaring the payment. 24% justify illegal working. 21% justify engagement in smuggling, illegal production or sales of cigarettes, alcohol products and fuel.</a:t>
            </a:r>
          </a:p>
          <a:p>
            <a:pPr lvl="1">
              <a:lnSpc>
                <a:spcPct val="110000"/>
              </a:lnSpc>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main reason to purchase goods from illegal providers or legal providers who do not declare their income is too expensive legal purchases (71%). 52% believe that buyers do so because they are not aware that providers are illegal or do not register their income.</a:t>
            </a:r>
          </a:p>
          <a:p>
            <a:pPr lvl="1">
              <a:lnSpc>
                <a:spcPct val="110000"/>
              </a:lnSpc>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Two thirds (67%) believe that the main reason for shadow labour is possibility to receive higher wage by avoiding high labour taxes. 31% indicated this way people do not want to lose social benefits, which they would if they received a legal wage. 26% think people see no point in paying taxes since government services are bad and insufficient.</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35</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997487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unregistered purchases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Majority (63%) of research participants indicated they had bought goods or services from legal sellers when they had known about or suspected that the revenues were not legally accounted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42</a:t>
            </a:r>
            <a:r>
              <a:rPr lang="en-GB" sz="1400" dirty="0" smtClean="0">
                <a:solidFill>
                  <a:schemeClr val="tx1">
                    <a:lumMod val="65000"/>
                    <a:lumOff val="35000"/>
                  </a:schemeClr>
                </a:solidFill>
                <a:latin typeface="Calibri" pitchFamily="34" charset="0"/>
              </a:rPr>
              <a:t>% bought goods or services when they knew about or suspected that the seller is illegal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categories bought during unregistered purchases: food products (28%), clothes (26%), auto-repair (26%), medical, beauty services, hairdressers, massages (24%), cigarettes (21%), fuel (21%), construction and home renovation (19%), cars and car parts (17%), fire wood, wood pallets, coal (17%) and medicine, food supplements, drugs (16%).</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average, majority (67%) of the ones who had unregistered purchases spent up to 50 euros per month on these goods or services: 36% spent up to 20 euros, 31% spent 21 to 50 euros.</a:t>
            </a: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36</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332172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(friends’ or relatives’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29% respondents indicated having friends or relatives (4.2 persons on average) who worked in the shadow labour market. Most of them (70%) have worked with a legal job contract and received part of their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area for shadow labour is construction and renovation (61%). Further go farming, forestry or fishery (28%), auto and other repairs (28%) and wholesale and retail trade (26%).</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One third (33%) of friends or relatives working in the shadow labour market on these activities spend up to 10 hours per week on average. 28% spend 11 to 20 hours. 30% spend over 20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1000 euros (86%): for 22% it is up to 100 euros, for 25% it is 101 to 300 euros, for 23% it is 301 to 500 euros and for 16% it is 501 to 1000 euros.</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37</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304020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(own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8% research participants indicated they had worked in the shadow labour market in the last 12 months. Almost half of them (47%) had worked with a legal job contract but received part of their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One third (35%) of those working in the shadow labour market on these activities spend up to 5 hours per week on average. 29% spend 5 to 10 hours. 31% spend over 10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500 euros (80%): for 16% it is up to 50 euros, for 29% it is 51 to 100 euros, for 19% it is 101 to 300 euros and for 16% it is 301 to 500 euros.</a:t>
            </a:r>
          </a:p>
          <a:p>
            <a:pPr lvl="1">
              <a:spcBef>
                <a:spcPts val="600"/>
              </a:spcBef>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38</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782530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ChangeArrowheads="1"/>
          </p:cNvSpPr>
          <p:nvPr/>
        </p:nvSpPr>
        <p:spPr bwMode="auto">
          <a:xfrm>
            <a:off x="0" y="2819400"/>
            <a:ext cx="4803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lang="lt-LT" sz="2800" dirty="0">
                <a:solidFill>
                  <a:srgbClr val="1AB1AF"/>
                </a:solidFill>
                <a:latin typeface="Calibri" pitchFamily="34" charset="0"/>
                <a:cs typeface="Arial" charset="0"/>
              </a:rPr>
              <a:t>thank you</a:t>
            </a:r>
          </a:p>
        </p:txBody>
      </p:sp>
      <p:pic>
        <p:nvPicPr>
          <p:cNvPr id="43012"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960438"/>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566738"/>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983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6512" y="1196752"/>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lnSpc>
                <a:spcPct val="90000"/>
              </a:lnSpc>
              <a:buClr>
                <a:srgbClr val="333333"/>
              </a:buClr>
              <a:buFontTx/>
              <a:buBlip>
                <a:blip r:embed="rId3"/>
              </a:buBlip>
            </a:pPr>
            <a:endParaRPr kumimoji="1" lang="en-GB" sz="1400" b="0" dirty="0" smtClean="0">
              <a:solidFill>
                <a:schemeClr val="tx1">
                  <a:lumMod val="65000"/>
                  <a:lumOff val="35000"/>
                </a:schemeClr>
              </a:solidFill>
            </a:endParaRPr>
          </a:p>
          <a:p>
            <a:pPr algn="just">
              <a:lnSpc>
                <a:spcPct val="90000"/>
              </a:lnSpc>
              <a:buClr>
                <a:srgbClr val="333333"/>
              </a:buClr>
            </a:pPr>
            <a:r>
              <a:rPr kumimoji="1" lang="en-GB" sz="1400" dirty="0" smtClean="0">
                <a:solidFill>
                  <a:schemeClr val="tx1">
                    <a:lumMod val="65000"/>
                    <a:lumOff val="35000"/>
                  </a:schemeClr>
                </a:solidFill>
              </a:rPr>
              <a:t>It is impossible to entirely avoid the sampling error in any quantitative research that uses sampling; therefore, it is necessary to take it into consideration while interpreting the data. E.g., after surveying 1011 respondents, if we find out that 8,2 percent of respondents have worked in the shadow economy in the last 12 months, there is 95 percent probability that the real value is between 6,3 percent and 10,1 percent. </a:t>
            </a:r>
          </a:p>
          <a:p>
            <a:pPr marL="342900" indent="-342900" algn="just">
              <a:lnSpc>
                <a:spcPct val="90000"/>
              </a:lnSpc>
              <a:buClr>
                <a:srgbClr val="333333"/>
              </a:buClr>
            </a:pPr>
            <a:r>
              <a:rPr kumimoji="1" lang="en-GB" sz="1400" dirty="0" smtClean="0">
                <a:solidFill>
                  <a:schemeClr val="tx1">
                    <a:lumMod val="65000"/>
                    <a:lumOff val="35000"/>
                  </a:schemeClr>
                </a:solidFill>
              </a:rPr>
              <a:t> </a:t>
            </a:r>
          </a:p>
          <a:p>
            <a:pPr algn="just">
              <a:lnSpc>
                <a:spcPct val="90000"/>
              </a:lnSpc>
              <a:buClr>
                <a:srgbClr val="333333"/>
              </a:buClr>
            </a:pPr>
            <a:r>
              <a:rPr kumimoji="1" lang="en-GB" sz="1400" dirty="0" smtClean="0">
                <a:solidFill>
                  <a:schemeClr val="tx1">
                    <a:lumMod val="65000"/>
                    <a:lumOff val="35000"/>
                  </a:schemeClr>
                </a:solidFill>
              </a:rPr>
              <a:t>The precision of the estimation is directly associated with the number of analysed cases. The table below is helpful in estimating the statistical error.</a:t>
            </a:r>
          </a:p>
          <a:p>
            <a:pPr algn="just">
              <a:lnSpc>
                <a:spcPct val="90000"/>
              </a:lnSpc>
              <a:buClr>
                <a:srgbClr val="333333"/>
              </a:buClr>
            </a:pPr>
            <a:endParaRPr kumimoji="1" lang="en-GB" sz="1400" b="0" dirty="0" smtClean="0">
              <a:solidFill>
                <a:schemeClr val="tx1">
                  <a:lumMod val="65000"/>
                  <a:lumOff val="35000"/>
                </a:schemeClr>
              </a:solidFill>
            </a:endParaRPr>
          </a:p>
          <a:p>
            <a:pPr marL="342900" indent="-342900" algn="just">
              <a:lnSpc>
                <a:spcPct val="90000"/>
              </a:lnSpc>
              <a:buClr>
                <a:srgbClr val="333333"/>
              </a:buClr>
            </a:pPr>
            <a:r>
              <a:rPr kumimoji="1" lang="en-GB" sz="1400" b="0" dirty="0" smtClean="0">
                <a:solidFill>
                  <a:schemeClr val="tx1">
                    <a:lumMod val="65000"/>
                    <a:lumOff val="35000"/>
                  </a:schemeClr>
                </a:solidFill>
              </a:rPr>
              <a:t>		%	%	%	%	%	%	%	%	%</a:t>
            </a:r>
          </a:p>
          <a:p>
            <a:pPr marL="342900" indent="-342900" algn="just">
              <a:lnSpc>
                <a:spcPct val="90000"/>
              </a:lnSpc>
              <a:buClr>
                <a:srgbClr val="333333"/>
              </a:buClr>
            </a:pPr>
            <a:r>
              <a:rPr kumimoji="1" lang="en-GB" sz="1400" b="0" dirty="0" smtClean="0">
                <a:solidFill>
                  <a:schemeClr val="tx1">
                    <a:lumMod val="65000"/>
                    <a:lumOff val="35000"/>
                  </a:schemeClr>
                </a:solidFill>
              </a:rPr>
              <a:t>		3	5	10	15	20	25	30	40	50</a:t>
            </a:r>
          </a:p>
          <a:p>
            <a:pPr marL="342900" indent="-342900" algn="just">
              <a:lnSpc>
                <a:spcPct val="90000"/>
              </a:lnSpc>
              <a:buClr>
                <a:srgbClr val="333333"/>
              </a:buClr>
            </a:pPr>
            <a:r>
              <a:rPr kumimoji="1" lang="en-GB" sz="1400" b="0" dirty="0" smtClean="0">
                <a:solidFill>
                  <a:schemeClr val="tx1">
                    <a:lumMod val="65000"/>
                    <a:lumOff val="35000"/>
                  </a:schemeClr>
                </a:solidFill>
              </a:rPr>
              <a:t>		97	95	90	85	80	75	70	60	50</a:t>
            </a:r>
          </a:p>
          <a:p>
            <a:pPr marL="342900" indent="-342900" algn="just">
              <a:lnSpc>
                <a:spcPct val="90000"/>
              </a:lnSpc>
              <a:buClr>
                <a:srgbClr val="333333"/>
              </a:buClr>
            </a:pPr>
            <a:r>
              <a:rPr kumimoji="1" lang="en-GB" sz="1400" b="0" dirty="0" smtClean="0">
                <a:solidFill>
                  <a:schemeClr val="tx1">
                    <a:lumMod val="65000"/>
                    <a:lumOff val="35000"/>
                  </a:schemeClr>
                </a:solidFill>
              </a:rPr>
              <a:t>N	</a:t>
            </a:r>
          </a:p>
          <a:p>
            <a:pPr marL="342900" indent="-342900" algn="just">
              <a:lnSpc>
                <a:spcPct val="90000"/>
              </a:lnSpc>
              <a:buClr>
                <a:srgbClr val="333333"/>
              </a:buClr>
            </a:pPr>
            <a:r>
              <a:rPr kumimoji="1" lang="en-GB" sz="1400" b="0" dirty="0" smtClean="0">
                <a:solidFill>
                  <a:schemeClr val="tx1">
                    <a:lumMod val="65000"/>
                    <a:lumOff val="35000"/>
                  </a:schemeClr>
                </a:solidFill>
              </a:rPr>
              <a:t>100		3.4	4.4	6.0	7.1	8.0	8.7	9.2	9.8	10</a:t>
            </a:r>
          </a:p>
          <a:p>
            <a:pPr marL="342900" indent="-342900" algn="just">
              <a:lnSpc>
                <a:spcPct val="90000"/>
              </a:lnSpc>
              <a:buClr>
                <a:srgbClr val="333333"/>
              </a:buClr>
            </a:pPr>
            <a:r>
              <a:rPr kumimoji="1" lang="en-GB" sz="1400" b="0" dirty="0" smtClean="0">
                <a:solidFill>
                  <a:schemeClr val="tx1">
                    <a:lumMod val="65000"/>
                    <a:lumOff val="35000"/>
                  </a:schemeClr>
                </a:solidFill>
              </a:rPr>
              <a:t>200		2.4	3.1	4.2	5.0	5.7	6.1	6.5	6.9	7.1</a:t>
            </a:r>
          </a:p>
          <a:p>
            <a:pPr marL="342900" indent="-342900" algn="just">
              <a:lnSpc>
                <a:spcPct val="90000"/>
              </a:lnSpc>
              <a:buClr>
                <a:srgbClr val="333333"/>
              </a:buClr>
            </a:pPr>
            <a:r>
              <a:rPr kumimoji="1" lang="en-GB" sz="1400" b="0" dirty="0" smtClean="0">
                <a:solidFill>
                  <a:schemeClr val="tx1">
                    <a:lumMod val="65000"/>
                    <a:lumOff val="35000"/>
                  </a:schemeClr>
                </a:solidFill>
              </a:rPr>
              <a:t>300		2.0	2.5	3.5	4.1	4.6	5.0	5.3	5.7	5.8</a:t>
            </a:r>
          </a:p>
          <a:p>
            <a:pPr marL="342900" indent="-342900" algn="just">
              <a:lnSpc>
                <a:spcPct val="90000"/>
              </a:lnSpc>
              <a:buClr>
                <a:srgbClr val="333333"/>
              </a:buClr>
            </a:pPr>
            <a:r>
              <a:rPr kumimoji="1" lang="en-GB" sz="1400" dirty="0" smtClean="0">
                <a:solidFill>
                  <a:schemeClr val="tx1">
                    <a:lumMod val="65000"/>
                    <a:lumOff val="35000"/>
                  </a:schemeClr>
                </a:solidFill>
              </a:rPr>
              <a:t>400		1.7	2.2	3.0	3.6	4.1	4.3	4.6	4.9	5.0</a:t>
            </a:r>
          </a:p>
          <a:p>
            <a:pPr marL="342900" indent="-342900" algn="just">
              <a:lnSpc>
                <a:spcPct val="90000"/>
              </a:lnSpc>
              <a:buClr>
                <a:srgbClr val="333333"/>
              </a:buClr>
            </a:pPr>
            <a:r>
              <a:rPr kumimoji="1" lang="en-GB" sz="1400" dirty="0" smtClean="0">
                <a:solidFill>
                  <a:schemeClr val="tx1">
                    <a:lumMod val="65000"/>
                    <a:lumOff val="35000"/>
                  </a:schemeClr>
                </a:solidFill>
              </a:rPr>
              <a:t>500 	   	1.5	1.9	2.7	3.2	3.6	3.9	4.1	4.4	4.5</a:t>
            </a:r>
          </a:p>
          <a:p>
            <a:pPr marL="342900" indent="-342900" algn="just">
              <a:lnSpc>
                <a:spcPct val="90000"/>
              </a:lnSpc>
              <a:buClr>
                <a:srgbClr val="333333"/>
              </a:buClr>
            </a:pPr>
            <a:r>
              <a:rPr kumimoji="1" lang="en-GB" sz="1400" dirty="0" smtClean="0">
                <a:solidFill>
                  <a:schemeClr val="tx1">
                    <a:lumMod val="65000"/>
                    <a:lumOff val="35000"/>
                  </a:schemeClr>
                </a:solidFill>
              </a:rPr>
              <a:t>600		1.3	1.7	2.4	2.9	3.2	3.5	3.7	3.9	4.1</a:t>
            </a:r>
          </a:p>
          <a:p>
            <a:pPr marL="342900" indent="-342900" algn="just">
              <a:lnSpc>
                <a:spcPct val="90000"/>
              </a:lnSpc>
              <a:buClr>
                <a:srgbClr val="333333"/>
              </a:buClr>
            </a:pPr>
            <a:r>
              <a:rPr kumimoji="1" lang="en-GB" sz="1400" dirty="0" smtClean="0">
                <a:solidFill>
                  <a:schemeClr val="tx1">
                    <a:lumMod val="65000"/>
                    <a:lumOff val="35000"/>
                  </a:schemeClr>
                </a:solidFill>
              </a:rPr>
              <a:t>800		1.2	1.5	2.1	2.5	2.8	3.0	3.2	3.4	3.5</a:t>
            </a:r>
          </a:p>
          <a:p>
            <a:pPr marL="342900" indent="-342900" algn="just">
              <a:lnSpc>
                <a:spcPct val="90000"/>
              </a:lnSpc>
              <a:buClr>
                <a:srgbClr val="333333"/>
              </a:buClr>
            </a:pPr>
            <a:r>
              <a:rPr kumimoji="1" lang="en-GB" sz="1400" b="1" dirty="0" smtClean="0">
                <a:solidFill>
                  <a:schemeClr val="tx1">
                    <a:lumMod val="65000"/>
                    <a:lumOff val="35000"/>
                  </a:schemeClr>
                </a:solidFill>
              </a:rPr>
              <a:t>1000             	1.1	1.4	1.9	2.3	2.5	2.7	2.9	3.1	3.1</a:t>
            </a:r>
          </a:p>
          <a:p>
            <a:pPr marL="342900" indent="-342900" algn="just">
              <a:lnSpc>
                <a:spcPct val="90000"/>
              </a:lnSpc>
              <a:buClr>
                <a:srgbClr val="333333"/>
              </a:buClr>
            </a:pPr>
            <a:endParaRPr kumimoji="1" lang="en-GB" sz="1400" dirty="0">
              <a:solidFill>
                <a:schemeClr val="tx1">
                  <a:lumMod val="65000"/>
                  <a:lumOff val="35000"/>
                </a:schemeClr>
              </a:solidFill>
            </a:endParaRPr>
          </a:p>
        </p:txBody>
      </p:sp>
      <p:sp>
        <p:nvSpPr>
          <p:cNvPr id="3"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Statistical error</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9FD1594A-4D42-4F98-9855-B57C3A277F5F}" type="slidenum">
              <a:rPr lang="en-GB" smtClean="0"/>
              <a:pPr/>
              <a:t>4</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3756406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9525"/>
            <a:ext cx="8229600" cy="898525"/>
          </a:xfrm>
        </p:spPr>
        <p:txBody>
          <a:bodyPr/>
          <a:lstStyle/>
          <a:p>
            <a:r>
              <a:rPr lang="en-GB" dirty="0" smtClean="0"/>
              <a:t>Respondent socio-demographic characteristics (%)</a:t>
            </a:r>
          </a:p>
        </p:txBody>
      </p:sp>
      <p:graphicFrame>
        <p:nvGraphicFramePr>
          <p:cNvPr id="12291" name="Object 1"/>
          <p:cNvGraphicFramePr>
            <a:graphicFrameLocks/>
          </p:cNvGraphicFramePr>
          <p:nvPr>
            <p:extLst>
              <p:ext uri="{D42A27DB-BD31-4B8C-83A1-F6EECF244321}">
                <p14:modId xmlns:p14="http://schemas.microsoft.com/office/powerpoint/2010/main" val="2783525443"/>
              </p:ext>
            </p:extLst>
          </p:nvPr>
        </p:nvGraphicFramePr>
        <p:xfrm>
          <a:off x="109538" y="928688"/>
          <a:ext cx="4735512" cy="5799137"/>
        </p:xfrm>
        <a:graphic>
          <a:graphicData uri="http://schemas.openxmlformats.org/presentationml/2006/ole">
            <mc:AlternateContent xmlns:mc="http://schemas.openxmlformats.org/markup-compatibility/2006">
              <mc:Choice xmlns:v="urn:schemas-microsoft-com:vml" Requires="v">
                <p:oleObj spid="_x0000_s99044" name="Worksheet" r:id="rId3" imgW="3876624" imgH="4762500" progId="Excel.Sheet.8">
                  <p:embed/>
                </p:oleObj>
              </mc:Choice>
              <mc:Fallback>
                <p:oleObj name="Worksheet" r:id="rId3" imgW="3876624" imgH="4762500" progId="Excel.Sheet.8">
                  <p:embed/>
                  <p:pic>
                    <p:nvPicPr>
                      <p:cNvPr id="0" name="Picture 72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538" y="928688"/>
                        <a:ext cx="4735512" cy="5799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2"/>
          <p:cNvGraphicFramePr>
            <a:graphicFrameLocks/>
          </p:cNvGraphicFramePr>
          <p:nvPr>
            <p:extLst>
              <p:ext uri="{D42A27DB-BD31-4B8C-83A1-F6EECF244321}">
                <p14:modId xmlns:p14="http://schemas.microsoft.com/office/powerpoint/2010/main" val="1434124588"/>
              </p:ext>
            </p:extLst>
          </p:nvPr>
        </p:nvGraphicFramePr>
        <p:xfrm>
          <a:off x="3957638" y="982663"/>
          <a:ext cx="5322887" cy="5813425"/>
        </p:xfrm>
        <a:graphic>
          <a:graphicData uri="http://schemas.openxmlformats.org/presentationml/2006/ole">
            <mc:AlternateContent xmlns:mc="http://schemas.openxmlformats.org/markup-compatibility/2006">
              <mc:Choice xmlns:v="urn:schemas-microsoft-com:vml" Requires="v">
                <p:oleObj spid="_x0000_s99045" name="Worksheet" r:id="rId5" imgW="5305408" imgH="5800657" progId="Excel.Sheet.8">
                  <p:embed/>
                </p:oleObj>
              </mc:Choice>
              <mc:Fallback>
                <p:oleObj name="Worksheet" r:id="rId5" imgW="5305408" imgH="5800657" progId="Excel.Sheet.8">
                  <p:embed/>
                  <p:pic>
                    <p:nvPicPr>
                      <p:cNvPr id="0" name="Picture 72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7638" y="982663"/>
                        <a:ext cx="5322887" cy="581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3286116" y="1000108"/>
            <a:ext cx="11509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Gender</a:t>
            </a:r>
            <a:endParaRPr lang="en-GB" sz="1400" i="1" dirty="0">
              <a:solidFill>
                <a:srgbClr val="1AB1AF"/>
              </a:solidFill>
              <a:latin typeface="+mn-lt"/>
            </a:endParaRPr>
          </a:p>
        </p:txBody>
      </p:sp>
      <p:sp>
        <p:nvSpPr>
          <p:cNvPr id="8" name="Text Box 4"/>
          <p:cNvSpPr txBox="1">
            <a:spLocks noChangeArrowheads="1"/>
          </p:cNvSpPr>
          <p:nvPr/>
        </p:nvSpPr>
        <p:spPr bwMode="auto">
          <a:xfrm>
            <a:off x="3071802" y="2143116"/>
            <a:ext cx="1150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Age</a:t>
            </a:r>
            <a:endParaRPr lang="en-GB" sz="1400" i="1" dirty="0">
              <a:solidFill>
                <a:srgbClr val="1AB1AF"/>
              </a:solidFill>
              <a:latin typeface="+mn-lt"/>
            </a:endParaRPr>
          </a:p>
        </p:txBody>
      </p:sp>
      <p:sp>
        <p:nvSpPr>
          <p:cNvPr id="9" name="Text Box 4"/>
          <p:cNvSpPr txBox="1">
            <a:spLocks noChangeArrowheads="1"/>
          </p:cNvSpPr>
          <p:nvPr/>
        </p:nvSpPr>
        <p:spPr bwMode="auto">
          <a:xfrm>
            <a:off x="3071802" y="3286124"/>
            <a:ext cx="13607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Education</a:t>
            </a:r>
            <a:endParaRPr lang="en-GB" sz="1400" i="1" dirty="0">
              <a:solidFill>
                <a:srgbClr val="1AB1AF"/>
              </a:solidFill>
              <a:latin typeface="+mn-lt"/>
            </a:endParaRPr>
          </a:p>
        </p:txBody>
      </p:sp>
      <p:sp>
        <p:nvSpPr>
          <p:cNvPr id="10" name="Text Box 4"/>
          <p:cNvSpPr txBox="1">
            <a:spLocks noChangeArrowheads="1"/>
          </p:cNvSpPr>
          <p:nvPr/>
        </p:nvSpPr>
        <p:spPr bwMode="auto">
          <a:xfrm>
            <a:off x="3071802" y="5143512"/>
            <a:ext cx="11509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Legal monthly net income</a:t>
            </a:r>
            <a:endParaRPr lang="en-GB" sz="1200" i="1" dirty="0">
              <a:solidFill>
                <a:srgbClr val="1AB1AF"/>
              </a:solidFill>
              <a:latin typeface="+mn-lt"/>
            </a:endParaRPr>
          </a:p>
        </p:txBody>
      </p:sp>
      <p:sp>
        <p:nvSpPr>
          <p:cNvPr id="11" name="Text Box 4"/>
          <p:cNvSpPr txBox="1">
            <a:spLocks noChangeArrowheads="1"/>
          </p:cNvSpPr>
          <p:nvPr/>
        </p:nvSpPr>
        <p:spPr bwMode="auto">
          <a:xfrm>
            <a:off x="7715272" y="1643050"/>
            <a:ext cx="1150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Occupation</a:t>
            </a:r>
            <a:endParaRPr lang="en-GB" sz="1400" i="1" dirty="0">
              <a:solidFill>
                <a:srgbClr val="1AB1AF"/>
              </a:solidFill>
              <a:latin typeface="+mn-lt"/>
            </a:endParaRPr>
          </a:p>
        </p:txBody>
      </p:sp>
      <p:sp>
        <p:nvSpPr>
          <p:cNvPr id="12" name="Text Box 4"/>
          <p:cNvSpPr txBox="1">
            <a:spLocks noChangeArrowheads="1"/>
          </p:cNvSpPr>
          <p:nvPr/>
        </p:nvSpPr>
        <p:spPr bwMode="auto">
          <a:xfrm>
            <a:off x="8092511" y="3643314"/>
            <a:ext cx="105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Marital status</a:t>
            </a:r>
            <a:endParaRPr lang="en-GB" sz="1400" i="1" dirty="0">
              <a:solidFill>
                <a:srgbClr val="1AB1AF"/>
              </a:solidFill>
              <a:latin typeface="+mn-lt"/>
            </a:endParaRPr>
          </a:p>
        </p:txBody>
      </p:sp>
      <p:sp>
        <p:nvSpPr>
          <p:cNvPr id="13" name="Text Box 4"/>
          <p:cNvSpPr txBox="1">
            <a:spLocks noChangeArrowheads="1"/>
          </p:cNvSpPr>
          <p:nvPr/>
        </p:nvSpPr>
        <p:spPr bwMode="auto">
          <a:xfrm>
            <a:off x="7572396" y="5572140"/>
            <a:ext cx="1152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Place of residence</a:t>
            </a:r>
            <a:endParaRPr lang="en-GB" sz="1400" i="1" dirty="0">
              <a:solidFill>
                <a:srgbClr val="1AB1AF"/>
              </a:solidFill>
              <a:latin typeface="+mn-lt"/>
            </a:endParaRPr>
          </a:p>
        </p:txBody>
      </p:sp>
      <p:cxnSp>
        <p:nvCxnSpPr>
          <p:cNvPr id="15" name="Straight Connector 14"/>
          <p:cNvCxnSpPr/>
          <p:nvPr/>
        </p:nvCxnSpPr>
        <p:spPr>
          <a:xfrm>
            <a:off x="395288" y="164305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323850" y="321297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7" name="Straight Connector 16"/>
          <p:cNvCxnSpPr/>
          <p:nvPr/>
        </p:nvCxnSpPr>
        <p:spPr>
          <a:xfrm>
            <a:off x="323850" y="428625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8" name="Straight Connector 17"/>
          <p:cNvCxnSpPr/>
          <p:nvPr/>
        </p:nvCxnSpPr>
        <p:spPr>
          <a:xfrm>
            <a:off x="5003800" y="2786058"/>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a:off x="5003800" y="357187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20" name="Straight Connector 19"/>
          <p:cNvCxnSpPr/>
          <p:nvPr/>
        </p:nvCxnSpPr>
        <p:spPr>
          <a:xfrm>
            <a:off x="4932363" y="435769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1" name="Text Box 4"/>
          <p:cNvSpPr txBox="1">
            <a:spLocks noChangeArrowheads="1"/>
          </p:cNvSpPr>
          <p:nvPr/>
        </p:nvSpPr>
        <p:spPr bwMode="auto">
          <a:xfrm>
            <a:off x="7572396" y="3143248"/>
            <a:ext cx="13961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Work status</a:t>
            </a:r>
            <a:endParaRPr lang="en-GB" sz="1400" i="1" dirty="0">
              <a:solidFill>
                <a:srgbClr val="1AB1AF"/>
              </a:solidFill>
              <a:latin typeface="+mn-lt"/>
            </a:endParaRPr>
          </a:p>
        </p:txBody>
      </p:sp>
      <p:sp>
        <p:nvSpPr>
          <p:cNvPr id="22" name="Slide Number Placeholder 3"/>
          <p:cNvSpPr>
            <a:spLocks noGrp="1"/>
          </p:cNvSpPr>
          <p:nvPr>
            <p:ph type="sldNum" sz="quarter" idx="10"/>
          </p:nvPr>
        </p:nvSpPr>
        <p:spPr/>
        <p:txBody>
          <a:bodyPr/>
          <a:lstStyle/>
          <a:p>
            <a:pPr algn="ctr">
              <a:defRPr/>
            </a:pPr>
            <a:fld id="{D302B44B-CE7C-4937-9594-173DB7FAD633}" type="slidenum">
              <a:rPr lang="en-GB" smtClean="0"/>
              <a:pPr algn="ctr">
                <a:defRPr/>
              </a:pPr>
              <a:t>5</a:t>
            </a:fld>
            <a:endParaRPr lang="en-GB" dirty="0"/>
          </a:p>
        </p:txBody>
      </p:sp>
      <p:sp>
        <p:nvSpPr>
          <p:cNvPr id="23" name="Text Box 4"/>
          <p:cNvSpPr txBox="1">
            <a:spLocks noChangeArrowheads="1"/>
          </p:cNvSpPr>
          <p:nvPr/>
        </p:nvSpPr>
        <p:spPr bwMode="auto">
          <a:xfrm>
            <a:off x="7524328" y="4705399"/>
            <a:ext cx="16116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Children in household</a:t>
            </a:r>
            <a:endParaRPr lang="en-GB" sz="1400" i="1" dirty="0">
              <a:solidFill>
                <a:srgbClr val="1AB1AF"/>
              </a:solidFill>
              <a:latin typeface="+mn-lt"/>
            </a:endParaRPr>
          </a:p>
        </p:txBody>
      </p:sp>
      <p:cxnSp>
        <p:nvCxnSpPr>
          <p:cNvPr id="24" name="Straight Connector 23"/>
          <p:cNvCxnSpPr/>
          <p:nvPr/>
        </p:nvCxnSpPr>
        <p:spPr>
          <a:xfrm>
            <a:off x="4929190" y="5286388"/>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592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research results</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6</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2638807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709416"/>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7</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b="1"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1605888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49705092"/>
              </p:ext>
            </p:extLst>
          </p:nvPr>
        </p:nvGraphicFramePr>
        <p:xfrm>
          <a:off x="150813" y="1828800"/>
          <a:ext cx="8747125" cy="3494088"/>
        </p:xfrm>
        <a:graphic>
          <a:graphicData uri="http://schemas.openxmlformats.org/presentationml/2006/ole">
            <mc:AlternateContent xmlns:mc="http://schemas.openxmlformats.org/markup-compatibility/2006">
              <mc:Choice xmlns:v="urn:schemas-microsoft-com:vml" Requires="v">
                <p:oleObj spid="_x0000_s100380" name="Macro-Enabled Worksheet" r:id="rId3" imgW="8143824" imgH="3247957" progId="Excel.SheetMacroEnabled.12">
                  <p:embed/>
                </p:oleObj>
              </mc:Choice>
              <mc:Fallback>
                <p:oleObj name="Macro-Enabled Worksheet" r:id="rId3" imgW="8143824" imgH="3247957" progId="Excel.SheetMacroEnabled.12">
                  <p:embed/>
                  <p:pic>
                    <p:nvPicPr>
                      <p:cNvPr id="0" name="Picture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828800"/>
                        <a:ext cx="8747125" cy="3494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8</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what is the likelihood to be detected? </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N=1011</a:t>
            </a:r>
            <a:endParaRPr lang="en-GB" sz="1100" dirty="0">
              <a:latin typeface="+mn-lt"/>
            </a:endParaRPr>
          </a:p>
        </p:txBody>
      </p:sp>
      <p:sp>
        <p:nvSpPr>
          <p:cNvPr id="15" name="Text Box 10"/>
          <p:cNvSpPr txBox="1">
            <a:spLocks noChangeArrowheads="1"/>
          </p:cNvSpPr>
          <p:nvPr/>
        </p:nvSpPr>
        <p:spPr bwMode="auto">
          <a:xfrm>
            <a:off x="0" y="5783065"/>
            <a:ext cx="9144000" cy="646331"/>
          </a:xfrm>
          <a:prstGeom prst="rect">
            <a:avLst/>
          </a:prstGeom>
          <a:noFill/>
          <a:ln w="12700">
            <a:noFill/>
            <a:miter lim="800000"/>
            <a:headEnd/>
            <a:tailEnd/>
          </a:ln>
        </p:spPr>
        <p:txBody>
          <a:bodyPr wrap="square">
            <a:spAutoFit/>
          </a:bodyPr>
          <a:lstStyle/>
          <a:p>
            <a:pPr algn="just"/>
            <a:r>
              <a:rPr lang="en-GB" sz="1200" b="0" dirty="0" smtClean="0">
                <a:latin typeface="+mj-lt"/>
              </a:rPr>
              <a:t>Very / quite high likelihood to be detected working without a legal job contract or getting at least part of the wage as an „envelope wage“ was more often mentioned by women, younger respondents (18-35 y.o.) and residents of cities.  Middle age group (36-45 y.o.) more often indicated that it is very / quite high likelihood to be detected when purchasing a good or service from illegal source.</a:t>
            </a:r>
            <a:endParaRPr lang="en-GB" sz="1200" b="0" dirty="0">
              <a:latin typeface="+mj-lt"/>
            </a:endParaRP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9</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LITHUANIA</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45768570"/>
              </p:ext>
            </p:extLst>
          </p:nvPr>
        </p:nvGraphicFramePr>
        <p:xfrm>
          <a:off x="500034" y="2200292"/>
          <a:ext cx="7997825" cy="3657600"/>
        </p:xfrm>
        <a:graphic>
          <a:graphicData uri="http://schemas.openxmlformats.org/presentationml/2006/ole">
            <mc:AlternateContent xmlns:mc="http://schemas.openxmlformats.org/markup-compatibility/2006">
              <mc:Choice xmlns:v="urn:schemas-microsoft-com:vml" Requires="v">
                <p:oleObj spid="_x0000_s153615" name="Macro-Enabled Worksheet" r:id="rId3" imgW="7248576" imgH="3314700" progId="Excel.SheetMacroEnabled.12">
                  <p:embed/>
                </p:oleObj>
              </mc:Choice>
              <mc:Fallback>
                <p:oleObj name="Macro-Enabled Worksheet" r:id="rId3" imgW="7248576" imgH="3314700" progId="Excel.SheetMacroEnabled.12">
                  <p:embed/>
                  <p:pic>
                    <p:nvPicPr>
                      <p:cNvPr id="0"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2200292"/>
                        <a:ext cx="7997825"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N=1011</a:t>
            </a:r>
            <a:endParaRPr lang="en-GB" sz="1000" dirty="0">
              <a:latin typeface="+mn-lt"/>
            </a:endParaRPr>
          </a:p>
        </p:txBody>
      </p:sp>
      <p:sp>
        <p:nvSpPr>
          <p:cNvPr id="19" name="Text Box 11"/>
          <p:cNvSpPr txBox="1">
            <a:spLocks noChangeArrowheads="1"/>
          </p:cNvSpPr>
          <p:nvPr/>
        </p:nvSpPr>
        <p:spPr bwMode="auto">
          <a:xfrm>
            <a:off x="8506252" y="457200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N=83</a:t>
            </a:r>
            <a:endParaRPr lang="en-GB" sz="1000" dirty="0">
              <a:latin typeface="+mn-lt"/>
            </a:endParaRPr>
          </a:p>
        </p:txBody>
      </p:sp>
      <p:sp>
        <p:nvSpPr>
          <p:cNvPr id="20" name="Text Box 11"/>
          <p:cNvSpPr txBox="1">
            <a:spLocks noChangeArrowheads="1"/>
          </p:cNvSpPr>
          <p:nvPr/>
        </p:nvSpPr>
        <p:spPr bwMode="auto">
          <a:xfrm>
            <a:off x="8501122" y="528638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N=911</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00565B"/>
      </a:accent1>
      <a:accent2>
        <a:srgbClr val="1AB1AF"/>
      </a:accent2>
      <a:accent3>
        <a:srgbClr val="00D0D3"/>
      </a:accent3>
      <a:accent4>
        <a:srgbClr val="F68C33"/>
      </a:accent4>
      <a:accent5>
        <a:srgbClr val="E10076"/>
      </a:accent5>
      <a:accent6>
        <a:srgbClr val="508BD4"/>
      </a:accent6>
      <a:hlink>
        <a:srgbClr val="0056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cap="rnd">
          <a:solidFill>
            <a:srgbClr val="1AB1AF"/>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1F497D"/>
      </a:accent1>
      <a:accent2>
        <a:srgbClr val="00565B"/>
      </a:accent2>
      <a:accent3>
        <a:srgbClr val="1AB1AF"/>
      </a:accent3>
      <a:accent4>
        <a:srgbClr val="00D0D3"/>
      </a:accent4>
      <a:accent5>
        <a:srgbClr val="F68C33"/>
      </a:accent5>
      <a:accent6>
        <a:srgbClr val="508B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4939</TotalTime>
  <Words>3553</Words>
  <Application>Microsoft Office PowerPoint</Application>
  <PresentationFormat>On-screen Show (4:3)</PresentationFormat>
  <Paragraphs>323</Paragraphs>
  <Slides>39</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39</vt:i4>
      </vt:variant>
    </vt:vector>
  </HeadingPairs>
  <TitlesOfParts>
    <vt:vector size="43" baseType="lpstr">
      <vt:lpstr>Office Theme</vt:lpstr>
      <vt:lpstr>1_Office Theme</vt:lpstr>
      <vt:lpstr>Worksheet</vt:lpstr>
      <vt:lpstr>Macro-Enabled Worksheet</vt:lpstr>
      <vt:lpstr>PowerPoint Presentation</vt:lpstr>
      <vt:lpstr>PowerPoint Presentation</vt:lpstr>
      <vt:lpstr>PowerPoint Presentation</vt:lpstr>
      <vt:lpstr>PowerPoint Presentation</vt:lpstr>
      <vt:lpstr>Respondent socio-demographic characteristics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pk</cp:lastModifiedBy>
  <cp:revision>873</cp:revision>
  <cp:lastPrinted>2015-06-29T06:24:57Z</cp:lastPrinted>
  <dcterms:created xsi:type="dcterms:W3CDTF">2013-02-27T07:07:14Z</dcterms:created>
  <dcterms:modified xsi:type="dcterms:W3CDTF">2015-06-29T08:52:04Z</dcterms:modified>
</cp:coreProperties>
</file>