
<file path=[Content_Types].xml><?xml version="1.0" encoding="utf-8"?>
<Types xmlns="http://schemas.openxmlformats.org/package/2006/content-types">
  <Default Extension="png" ContentType="image/png"/>
  <Default Extension="bin" ContentType="application/vnd.openxmlformats-officedocument.oleObject"/>
  <Default Extension="xlsm" ContentType="application/vnd.ms-excel.sheet.macroEnabled.12"/>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42"/>
  </p:notesMasterIdLst>
  <p:handoutMasterIdLst>
    <p:handoutMasterId r:id="rId43"/>
  </p:handoutMasterIdLst>
  <p:sldIdLst>
    <p:sldId id="256" r:id="rId3"/>
    <p:sldId id="257" r:id="rId4"/>
    <p:sldId id="258" r:id="rId5"/>
    <p:sldId id="259" r:id="rId6"/>
    <p:sldId id="331" r:id="rId7"/>
    <p:sldId id="261" r:id="rId8"/>
    <p:sldId id="338" r:id="rId9"/>
    <p:sldId id="361" r:id="rId10"/>
    <p:sldId id="385" r:id="rId11"/>
    <p:sldId id="386" r:id="rId12"/>
    <p:sldId id="362" r:id="rId13"/>
    <p:sldId id="387" r:id="rId14"/>
    <p:sldId id="388" r:id="rId15"/>
    <p:sldId id="363" r:id="rId16"/>
    <p:sldId id="364" r:id="rId17"/>
    <p:sldId id="365" r:id="rId18"/>
    <p:sldId id="366" r:id="rId19"/>
    <p:sldId id="367" r:id="rId20"/>
    <p:sldId id="274" r:id="rId21"/>
    <p:sldId id="368" r:id="rId22"/>
    <p:sldId id="389" r:id="rId23"/>
    <p:sldId id="369" r:id="rId24"/>
    <p:sldId id="370" r:id="rId25"/>
    <p:sldId id="371" r:id="rId26"/>
    <p:sldId id="372" r:id="rId27"/>
    <p:sldId id="373" r:id="rId28"/>
    <p:sldId id="374" r:id="rId29"/>
    <p:sldId id="375" r:id="rId30"/>
    <p:sldId id="376" r:id="rId31"/>
    <p:sldId id="377" r:id="rId32"/>
    <p:sldId id="378" r:id="rId33"/>
    <p:sldId id="380" r:id="rId34"/>
    <p:sldId id="381" r:id="rId35"/>
    <p:sldId id="271" r:id="rId36"/>
    <p:sldId id="390" r:id="rId37"/>
    <p:sldId id="391" r:id="rId38"/>
    <p:sldId id="392" r:id="rId39"/>
    <p:sldId id="393" r:id="rId40"/>
    <p:sldId id="273" r:id="rId41"/>
  </p:sldIdLst>
  <p:sldSz cx="9144000" cy="6858000" type="screen4x3"/>
  <p:notesSz cx="6797675" cy="9926638"/>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AB1AF"/>
    <a:srgbClr val="E7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151" autoAdjust="0"/>
  </p:normalViewPr>
  <p:slideViewPr>
    <p:cSldViewPr>
      <p:cViewPr varScale="1">
        <p:scale>
          <a:sx n="90" d="100"/>
          <a:sy n="90" d="100"/>
        </p:scale>
        <p:origin x="-131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10.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6.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8.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30.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31.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32.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33.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34.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3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lt-LT"/>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0621328-23F2-4CE4-B325-D1263FDD8A92}" type="datetimeFigureOut">
              <a:rPr lang="lt-LT" smtClean="0"/>
              <a:pPr/>
              <a:t>2015-06-29</a:t>
            </a:fld>
            <a:endParaRPr lang="lt-LT"/>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lt-LT"/>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308AC992-A9A9-4AD9-985F-F3E6E88250F8}" type="slidenum">
              <a:rPr lang="lt-LT" smtClean="0"/>
              <a:pPr/>
              <a:t>‹#›</a:t>
            </a:fld>
            <a:endParaRPr lang="lt-LT"/>
          </a:p>
        </p:txBody>
      </p:sp>
    </p:spTree>
    <p:extLst>
      <p:ext uri="{BB962C8B-B14F-4D97-AF65-F5344CB8AC3E}">
        <p14:creationId xmlns:p14="http://schemas.microsoft.com/office/powerpoint/2010/main" val="29416616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lt-LT"/>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234A19EA-09A9-4B00-9EE9-8D577F1066EF}" type="datetimeFigureOut">
              <a:rPr lang="lt-LT" smtClean="0"/>
              <a:pPr/>
              <a:t>2015-06-29</a:t>
            </a:fld>
            <a:endParaRPr lang="lt-LT"/>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lt-LT"/>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lt-LT"/>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3A35528-C47E-4103-A4F6-2E10E3FE9F71}" type="slidenum">
              <a:rPr lang="lt-LT" smtClean="0"/>
              <a:pPr/>
              <a:t>‹#›</a:t>
            </a:fld>
            <a:endParaRPr lang="lt-LT"/>
          </a:p>
        </p:txBody>
      </p:sp>
    </p:spTree>
    <p:extLst>
      <p:ext uri="{BB962C8B-B14F-4D97-AF65-F5344CB8AC3E}">
        <p14:creationId xmlns:p14="http://schemas.microsoft.com/office/powerpoint/2010/main" val="2143973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lt-LT" smtClean="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a:defRPr sz="1200">
                <a:solidFill>
                  <a:srgbClr val="5F5F5F"/>
                </a:solidFill>
                <a:latin typeface="Arial" charset="0"/>
              </a:defRPr>
            </a:lvl1pPr>
            <a:lvl2pPr marL="742950" indent="-285750" defTabSz="911225">
              <a:defRPr sz="1200">
                <a:solidFill>
                  <a:srgbClr val="5F5F5F"/>
                </a:solidFill>
                <a:latin typeface="Arial" charset="0"/>
              </a:defRPr>
            </a:lvl2pPr>
            <a:lvl3pPr marL="1143000" indent="-228600" defTabSz="911225">
              <a:defRPr sz="1200">
                <a:solidFill>
                  <a:srgbClr val="5F5F5F"/>
                </a:solidFill>
                <a:latin typeface="Arial" charset="0"/>
              </a:defRPr>
            </a:lvl3pPr>
            <a:lvl4pPr marL="1600200" indent="-228600" defTabSz="911225">
              <a:defRPr sz="1200">
                <a:solidFill>
                  <a:srgbClr val="5F5F5F"/>
                </a:solidFill>
                <a:latin typeface="Arial" charset="0"/>
              </a:defRPr>
            </a:lvl4pPr>
            <a:lvl5pPr marL="2057400" indent="-228600" defTabSz="911225">
              <a:defRPr sz="1200">
                <a:solidFill>
                  <a:srgbClr val="5F5F5F"/>
                </a:solidFill>
                <a:latin typeface="Arial" charset="0"/>
              </a:defRPr>
            </a:lvl5pPr>
            <a:lvl6pPr marL="2514600" indent="-228600" algn="just" defTabSz="911225" eaLnBrk="0" fontAlgn="base" hangingPunct="0">
              <a:spcBef>
                <a:spcPct val="50000"/>
              </a:spcBef>
              <a:spcAft>
                <a:spcPct val="0"/>
              </a:spcAft>
              <a:defRPr sz="1200">
                <a:solidFill>
                  <a:srgbClr val="5F5F5F"/>
                </a:solidFill>
                <a:latin typeface="Arial" charset="0"/>
              </a:defRPr>
            </a:lvl6pPr>
            <a:lvl7pPr marL="2971800" indent="-228600" algn="just" defTabSz="911225" eaLnBrk="0" fontAlgn="base" hangingPunct="0">
              <a:spcBef>
                <a:spcPct val="50000"/>
              </a:spcBef>
              <a:spcAft>
                <a:spcPct val="0"/>
              </a:spcAft>
              <a:defRPr sz="1200">
                <a:solidFill>
                  <a:srgbClr val="5F5F5F"/>
                </a:solidFill>
                <a:latin typeface="Arial" charset="0"/>
              </a:defRPr>
            </a:lvl7pPr>
            <a:lvl8pPr marL="3429000" indent="-228600" algn="just" defTabSz="911225" eaLnBrk="0" fontAlgn="base" hangingPunct="0">
              <a:spcBef>
                <a:spcPct val="50000"/>
              </a:spcBef>
              <a:spcAft>
                <a:spcPct val="0"/>
              </a:spcAft>
              <a:defRPr sz="1200">
                <a:solidFill>
                  <a:srgbClr val="5F5F5F"/>
                </a:solidFill>
                <a:latin typeface="Arial" charset="0"/>
              </a:defRPr>
            </a:lvl8pPr>
            <a:lvl9pPr marL="3886200" indent="-228600" algn="just" defTabSz="911225" eaLnBrk="0" fontAlgn="base" hangingPunct="0">
              <a:spcBef>
                <a:spcPct val="50000"/>
              </a:spcBef>
              <a:spcAft>
                <a:spcPct val="0"/>
              </a:spcAft>
              <a:defRPr sz="1200">
                <a:solidFill>
                  <a:srgbClr val="5F5F5F"/>
                </a:solidFill>
                <a:latin typeface="Arial" charset="0"/>
              </a:defRPr>
            </a:lvl9pPr>
          </a:lstStyle>
          <a:p>
            <a:fld id="{23475281-384F-4D9D-8C12-7B95FF1D22B1}" type="slidenum">
              <a:rPr lang="en-AU" smtClean="0">
                <a:solidFill>
                  <a:schemeClr val="tx1"/>
                </a:solidFill>
              </a:rPr>
              <a:pPr/>
              <a:t>3</a:t>
            </a:fld>
            <a:endParaRPr lang="en-AU" dirty="0" smtClean="0">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a:p>
        </p:txBody>
      </p:sp>
      <p:sp>
        <p:nvSpPr>
          <p:cNvPr id="4" name="Slide Number Placeholder 3"/>
          <p:cNvSpPr>
            <a:spLocks noGrp="1"/>
          </p:cNvSpPr>
          <p:nvPr>
            <p:ph type="sldNum" sz="quarter" idx="10"/>
          </p:nvPr>
        </p:nvSpPr>
        <p:spPr/>
        <p:txBody>
          <a:bodyPr/>
          <a:lstStyle/>
          <a:p>
            <a:fld id="{43A35528-C47E-4103-A4F6-2E10E3FE9F71}" type="slidenum">
              <a:rPr lang="lt-LT" smtClean="0"/>
              <a:pPr/>
              <a:t>4</a:t>
            </a:fld>
            <a:endParaRPr lang="lt-LT"/>
          </a:p>
        </p:txBody>
      </p:sp>
    </p:spTree>
    <p:extLst>
      <p:ext uri="{BB962C8B-B14F-4D97-AF65-F5344CB8AC3E}">
        <p14:creationId xmlns:p14="http://schemas.microsoft.com/office/powerpoint/2010/main" val="3258180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lt-LT" smtClean="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a:defRPr sz="1200">
                <a:solidFill>
                  <a:srgbClr val="5F5F5F"/>
                </a:solidFill>
                <a:latin typeface="Arial" charset="0"/>
              </a:defRPr>
            </a:lvl1pPr>
            <a:lvl2pPr marL="742950" indent="-285750" defTabSz="911225">
              <a:defRPr sz="1200">
                <a:solidFill>
                  <a:srgbClr val="5F5F5F"/>
                </a:solidFill>
                <a:latin typeface="Arial" charset="0"/>
              </a:defRPr>
            </a:lvl2pPr>
            <a:lvl3pPr marL="1143000" indent="-228600" defTabSz="911225">
              <a:defRPr sz="1200">
                <a:solidFill>
                  <a:srgbClr val="5F5F5F"/>
                </a:solidFill>
                <a:latin typeface="Arial" charset="0"/>
              </a:defRPr>
            </a:lvl3pPr>
            <a:lvl4pPr marL="1600200" indent="-228600" defTabSz="911225">
              <a:defRPr sz="1200">
                <a:solidFill>
                  <a:srgbClr val="5F5F5F"/>
                </a:solidFill>
                <a:latin typeface="Arial" charset="0"/>
              </a:defRPr>
            </a:lvl4pPr>
            <a:lvl5pPr marL="2057400" indent="-228600" defTabSz="911225">
              <a:defRPr sz="1200">
                <a:solidFill>
                  <a:srgbClr val="5F5F5F"/>
                </a:solidFill>
                <a:latin typeface="Arial" charset="0"/>
              </a:defRPr>
            </a:lvl5pPr>
            <a:lvl6pPr marL="2514600" indent="-228600" algn="just" defTabSz="911225" eaLnBrk="0" fontAlgn="base" hangingPunct="0">
              <a:spcBef>
                <a:spcPct val="50000"/>
              </a:spcBef>
              <a:spcAft>
                <a:spcPct val="0"/>
              </a:spcAft>
              <a:defRPr sz="1200">
                <a:solidFill>
                  <a:srgbClr val="5F5F5F"/>
                </a:solidFill>
                <a:latin typeface="Arial" charset="0"/>
              </a:defRPr>
            </a:lvl6pPr>
            <a:lvl7pPr marL="2971800" indent="-228600" algn="just" defTabSz="911225" eaLnBrk="0" fontAlgn="base" hangingPunct="0">
              <a:spcBef>
                <a:spcPct val="50000"/>
              </a:spcBef>
              <a:spcAft>
                <a:spcPct val="0"/>
              </a:spcAft>
              <a:defRPr sz="1200">
                <a:solidFill>
                  <a:srgbClr val="5F5F5F"/>
                </a:solidFill>
                <a:latin typeface="Arial" charset="0"/>
              </a:defRPr>
            </a:lvl7pPr>
            <a:lvl8pPr marL="3429000" indent="-228600" algn="just" defTabSz="911225" eaLnBrk="0" fontAlgn="base" hangingPunct="0">
              <a:spcBef>
                <a:spcPct val="50000"/>
              </a:spcBef>
              <a:spcAft>
                <a:spcPct val="0"/>
              </a:spcAft>
              <a:defRPr sz="1200">
                <a:solidFill>
                  <a:srgbClr val="5F5F5F"/>
                </a:solidFill>
                <a:latin typeface="Arial" charset="0"/>
              </a:defRPr>
            </a:lvl8pPr>
            <a:lvl9pPr marL="3886200" indent="-228600" algn="just" defTabSz="911225" eaLnBrk="0" fontAlgn="base" hangingPunct="0">
              <a:spcBef>
                <a:spcPct val="50000"/>
              </a:spcBef>
              <a:spcAft>
                <a:spcPct val="0"/>
              </a:spcAft>
              <a:defRPr sz="1200">
                <a:solidFill>
                  <a:srgbClr val="5F5F5F"/>
                </a:solidFill>
                <a:latin typeface="Arial" charset="0"/>
              </a:defRPr>
            </a:lvl9pPr>
          </a:lstStyle>
          <a:p>
            <a:fld id="{23475281-384F-4D9D-8C12-7B95FF1D22B1}" type="slidenum">
              <a:rPr lang="en-AU" smtClean="0">
                <a:solidFill>
                  <a:schemeClr val="tx1"/>
                </a:solidFill>
              </a:rPr>
              <a:pPr/>
              <a:t>35</a:t>
            </a:fld>
            <a:endParaRPr lang="en-AU" dirty="0" smtClean="0">
              <a:solidFill>
                <a:schemeClr val="tx1"/>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lt-LT" smtClean="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a:defRPr sz="1200">
                <a:solidFill>
                  <a:srgbClr val="5F5F5F"/>
                </a:solidFill>
                <a:latin typeface="Arial" charset="0"/>
              </a:defRPr>
            </a:lvl1pPr>
            <a:lvl2pPr marL="742950" indent="-285750" defTabSz="911225">
              <a:defRPr sz="1200">
                <a:solidFill>
                  <a:srgbClr val="5F5F5F"/>
                </a:solidFill>
                <a:latin typeface="Arial" charset="0"/>
              </a:defRPr>
            </a:lvl2pPr>
            <a:lvl3pPr marL="1143000" indent="-228600" defTabSz="911225">
              <a:defRPr sz="1200">
                <a:solidFill>
                  <a:srgbClr val="5F5F5F"/>
                </a:solidFill>
                <a:latin typeface="Arial" charset="0"/>
              </a:defRPr>
            </a:lvl3pPr>
            <a:lvl4pPr marL="1600200" indent="-228600" defTabSz="911225">
              <a:defRPr sz="1200">
                <a:solidFill>
                  <a:srgbClr val="5F5F5F"/>
                </a:solidFill>
                <a:latin typeface="Arial" charset="0"/>
              </a:defRPr>
            </a:lvl4pPr>
            <a:lvl5pPr marL="2057400" indent="-228600" defTabSz="911225">
              <a:defRPr sz="1200">
                <a:solidFill>
                  <a:srgbClr val="5F5F5F"/>
                </a:solidFill>
                <a:latin typeface="Arial" charset="0"/>
              </a:defRPr>
            </a:lvl5pPr>
            <a:lvl6pPr marL="2514600" indent="-228600" algn="just" defTabSz="911225" eaLnBrk="0" fontAlgn="base" hangingPunct="0">
              <a:spcBef>
                <a:spcPct val="50000"/>
              </a:spcBef>
              <a:spcAft>
                <a:spcPct val="0"/>
              </a:spcAft>
              <a:defRPr sz="1200">
                <a:solidFill>
                  <a:srgbClr val="5F5F5F"/>
                </a:solidFill>
                <a:latin typeface="Arial" charset="0"/>
              </a:defRPr>
            </a:lvl6pPr>
            <a:lvl7pPr marL="2971800" indent="-228600" algn="just" defTabSz="911225" eaLnBrk="0" fontAlgn="base" hangingPunct="0">
              <a:spcBef>
                <a:spcPct val="50000"/>
              </a:spcBef>
              <a:spcAft>
                <a:spcPct val="0"/>
              </a:spcAft>
              <a:defRPr sz="1200">
                <a:solidFill>
                  <a:srgbClr val="5F5F5F"/>
                </a:solidFill>
                <a:latin typeface="Arial" charset="0"/>
              </a:defRPr>
            </a:lvl7pPr>
            <a:lvl8pPr marL="3429000" indent="-228600" algn="just" defTabSz="911225" eaLnBrk="0" fontAlgn="base" hangingPunct="0">
              <a:spcBef>
                <a:spcPct val="50000"/>
              </a:spcBef>
              <a:spcAft>
                <a:spcPct val="0"/>
              </a:spcAft>
              <a:defRPr sz="1200">
                <a:solidFill>
                  <a:srgbClr val="5F5F5F"/>
                </a:solidFill>
                <a:latin typeface="Arial" charset="0"/>
              </a:defRPr>
            </a:lvl8pPr>
            <a:lvl9pPr marL="3886200" indent="-228600" algn="just" defTabSz="911225" eaLnBrk="0" fontAlgn="base" hangingPunct="0">
              <a:spcBef>
                <a:spcPct val="50000"/>
              </a:spcBef>
              <a:spcAft>
                <a:spcPct val="0"/>
              </a:spcAft>
              <a:defRPr sz="1200">
                <a:solidFill>
                  <a:srgbClr val="5F5F5F"/>
                </a:solidFill>
                <a:latin typeface="Arial" charset="0"/>
              </a:defRPr>
            </a:lvl9pPr>
          </a:lstStyle>
          <a:p>
            <a:fld id="{23475281-384F-4D9D-8C12-7B95FF1D22B1}" type="slidenum">
              <a:rPr lang="en-AU" smtClean="0">
                <a:solidFill>
                  <a:schemeClr val="tx1"/>
                </a:solidFill>
              </a:rPr>
              <a:pPr/>
              <a:t>36</a:t>
            </a:fld>
            <a:endParaRPr lang="en-AU" dirty="0" smtClean="0">
              <a:solidFill>
                <a:schemeClr val="tx1"/>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lt-LT" smtClean="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a:defRPr sz="1200">
                <a:solidFill>
                  <a:srgbClr val="5F5F5F"/>
                </a:solidFill>
                <a:latin typeface="Arial" charset="0"/>
              </a:defRPr>
            </a:lvl1pPr>
            <a:lvl2pPr marL="742950" indent="-285750" defTabSz="911225">
              <a:defRPr sz="1200">
                <a:solidFill>
                  <a:srgbClr val="5F5F5F"/>
                </a:solidFill>
                <a:latin typeface="Arial" charset="0"/>
              </a:defRPr>
            </a:lvl2pPr>
            <a:lvl3pPr marL="1143000" indent="-228600" defTabSz="911225">
              <a:defRPr sz="1200">
                <a:solidFill>
                  <a:srgbClr val="5F5F5F"/>
                </a:solidFill>
                <a:latin typeface="Arial" charset="0"/>
              </a:defRPr>
            </a:lvl3pPr>
            <a:lvl4pPr marL="1600200" indent="-228600" defTabSz="911225">
              <a:defRPr sz="1200">
                <a:solidFill>
                  <a:srgbClr val="5F5F5F"/>
                </a:solidFill>
                <a:latin typeface="Arial" charset="0"/>
              </a:defRPr>
            </a:lvl4pPr>
            <a:lvl5pPr marL="2057400" indent="-228600" defTabSz="911225">
              <a:defRPr sz="1200">
                <a:solidFill>
                  <a:srgbClr val="5F5F5F"/>
                </a:solidFill>
                <a:latin typeface="Arial" charset="0"/>
              </a:defRPr>
            </a:lvl5pPr>
            <a:lvl6pPr marL="2514600" indent="-228600" algn="just" defTabSz="911225" eaLnBrk="0" fontAlgn="base" hangingPunct="0">
              <a:spcBef>
                <a:spcPct val="50000"/>
              </a:spcBef>
              <a:spcAft>
                <a:spcPct val="0"/>
              </a:spcAft>
              <a:defRPr sz="1200">
                <a:solidFill>
                  <a:srgbClr val="5F5F5F"/>
                </a:solidFill>
                <a:latin typeface="Arial" charset="0"/>
              </a:defRPr>
            </a:lvl6pPr>
            <a:lvl7pPr marL="2971800" indent="-228600" algn="just" defTabSz="911225" eaLnBrk="0" fontAlgn="base" hangingPunct="0">
              <a:spcBef>
                <a:spcPct val="50000"/>
              </a:spcBef>
              <a:spcAft>
                <a:spcPct val="0"/>
              </a:spcAft>
              <a:defRPr sz="1200">
                <a:solidFill>
                  <a:srgbClr val="5F5F5F"/>
                </a:solidFill>
                <a:latin typeface="Arial" charset="0"/>
              </a:defRPr>
            </a:lvl7pPr>
            <a:lvl8pPr marL="3429000" indent="-228600" algn="just" defTabSz="911225" eaLnBrk="0" fontAlgn="base" hangingPunct="0">
              <a:spcBef>
                <a:spcPct val="50000"/>
              </a:spcBef>
              <a:spcAft>
                <a:spcPct val="0"/>
              </a:spcAft>
              <a:defRPr sz="1200">
                <a:solidFill>
                  <a:srgbClr val="5F5F5F"/>
                </a:solidFill>
                <a:latin typeface="Arial" charset="0"/>
              </a:defRPr>
            </a:lvl8pPr>
            <a:lvl9pPr marL="3886200" indent="-228600" algn="just" defTabSz="911225" eaLnBrk="0" fontAlgn="base" hangingPunct="0">
              <a:spcBef>
                <a:spcPct val="50000"/>
              </a:spcBef>
              <a:spcAft>
                <a:spcPct val="0"/>
              </a:spcAft>
              <a:defRPr sz="1200">
                <a:solidFill>
                  <a:srgbClr val="5F5F5F"/>
                </a:solidFill>
                <a:latin typeface="Arial" charset="0"/>
              </a:defRPr>
            </a:lvl9pPr>
          </a:lstStyle>
          <a:p>
            <a:fld id="{23475281-384F-4D9D-8C12-7B95FF1D22B1}" type="slidenum">
              <a:rPr lang="en-AU" smtClean="0">
                <a:solidFill>
                  <a:schemeClr val="tx1"/>
                </a:solidFill>
              </a:rPr>
              <a:pPr/>
              <a:t>37</a:t>
            </a:fld>
            <a:endParaRPr lang="en-AU" dirty="0" smtClean="0">
              <a:solidFill>
                <a:schemeClr val="tx1"/>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lt-LT" smtClean="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a:defRPr sz="1200">
                <a:solidFill>
                  <a:srgbClr val="5F5F5F"/>
                </a:solidFill>
                <a:latin typeface="Arial" charset="0"/>
              </a:defRPr>
            </a:lvl1pPr>
            <a:lvl2pPr marL="742950" indent="-285750" defTabSz="911225">
              <a:defRPr sz="1200">
                <a:solidFill>
                  <a:srgbClr val="5F5F5F"/>
                </a:solidFill>
                <a:latin typeface="Arial" charset="0"/>
              </a:defRPr>
            </a:lvl2pPr>
            <a:lvl3pPr marL="1143000" indent="-228600" defTabSz="911225">
              <a:defRPr sz="1200">
                <a:solidFill>
                  <a:srgbClr val="5F5F5F"/>
                </a:solidFill>
                <a:latin typeface="Arial" charset="0"/>
              </a:defRPr>
            </a:lvl3pPr>
            <a:lvl4pPr marL="1600200" indent="-228600" defTabSz="911225">
              <a:defRPr sz="1200">
                <a:solidFill>
                  <a:srgbClr val="5F5F5F"/>
                </a:solidFill>
                <a:latin typeface="Arial" charset="0"/>
              </a:defRPr>
            </a:lvl4pPr>
            <a:lvl5pPr marL="2057400" indent="-228600" defTabSz="911225">
              <a:defRPr sz="1200">
                <a:solidFill>
                  <a:srgbClr val="5F5F5F"/>
                </a:solidFill>
                <a:latin typeface="Arial" charset="0"/>
              </a:defRPr>
            </a:lvl5pPr>
            <a:lvl6pPr marL="2514600" indent="-228600" algn="just" defTabSz="911225" eaLnBrk="0" fontAlgn="base" hangingPunct="0">
              <a:spcBef>
                <a:spcPct val="50000"/>
              </a:spcBef>
              <a:spcAft>
                <a:spcPct val="0"/>
              </a:spcAft>
              <a:defRPr sz="1200">
                <a:solidFill>
                  <a:srgbClr val="5F5F5F"/>
                </a:solidFill>
                <a:latin typeface="Arial" charset="0"/>
              </a:defRPr>
            </a:lvl6pPr>
            <a:lvl7pPr marL="2971800" indent="-228600" algn="just" defTabSz="911225" eaLnBrk="0" fontAlgn="base" hangingPunct="0">
              <a:spcBef>
                <a:spcPct val="50000"/>
              </a:spcBef>
              <a:spcAft>
                <a:spcPct val="0"/>
              </a:spcAft>
              <a:defRPr sz="1200">
                <a:solidFill>
                  <a:srgbClr val="5F5F5F"/>
                </a:solidFill>
                <a:latin typeface="Arial" charset="0"/>
              </a:defRPr>
            </a:lvl7pPr>
            <a:lvl8pPr marL="3429000" indent="-228600" algn="just" defTabSz="911225" eaLnBrk="0" fontAlgn="base" hangingPunct="0">
              <a:spcBef>
                <a:spcPct val="50000"/>
              </a:spcBef>
              <a:spcAft>
                <a:spcPct val="0"/>
              </a:spcAft>
              <a:defRPr sz="1200">
                <a:solidFill>
                  <a:srgbClr val="5F5F5F"/>
                </a:solidFill>
                <a:latin typeface="Arial" charset="0"/>
              </a:defRPr>
            </a:lvl8pPr>
            <a:lvl9pPr marL="3886200" indent="-228600" algn="just" defTabSz="911225" eaLnBrk="0" fontAlgn="base" hangingPunct="0">
              <a:spcBef>
                <a:spcPct val="50000"/>
              </a:spcBef>
              <a:spcAft>
                <a:spcPct val="0"/>
              </a:spcAft>
              <a:defRPr sz="1200">
                <a:solidFill>
                  <a:srgbClr val="5F5F5F"/>
                </a:solidFill>
                <a:latin typeface="Arial" charset="0"/>
              </a:defRPr>
            </a:lvl9pPr>
          </a:lstStyle>
          <a:p>
            <a:fld id="{23475281-384F-4D9D-8C12-7B95FF1D22B1}" type="slidenum">
              <a:rPr lang="en-AU" smtClean="0">
                <a:solidFill>
                  <a:schemeClr val="tx1"/>
                </a:solidFill>
              </a:rPr>
              <a:pPr/>
              <a:t>38</a:t>
            </a:fld>
            <a:endParaRPr lang="en-AU" dirty="0" smtClean="0">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lt-L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lt-LT"/>
          </a:p>
        </p:txBody>
      </p:sp>
      <p:sp>
        <p:nvSpPr>
          <p:cNvPr id="4" name="Date Placeholder 3"/>
          <p:cNvSpPr>
            <a:spLocks noGrp="1"/>
          </p:cNvSpPr>
          <p:nvPr>
            <p:ph type="dt" sz="half" idx="10"/>
          </p:nvPr>
        </p:nvSpPr>
        <p:spPr/>
        <p:txBody>
          <a:bodyPr/>
          <a:lstStyle/>
          <a:p>
            <a:fld id="{E4935CDF-15E6-4F6B-A5D0-02CD53533D3E}" type="datetime1">
              <a:rPr lang="lt-LT" smtClean="0"/>
              <a:pPr/>
              <a:t>2015-06-29</a:t>
            </a:fld>
            <a:endParaRPr lang="lt-LT"/>
          </a:p>
        </p:txBody>
      </p:sp>
      <p:sp>
        <p:nvSpPr>
          <p:cNvPr id="9" name="Slide Number Placeholder 5"/>
          <p:cNvSpPr>
            <a:spLocks noGrp="1"/>
          </p:cNvSpPr>
          <p:nvPr>
            <p:ph type="sldNum" sz="quarter" idx="4"/>
          </p:nvPr>
        </p:nvSpPr>
        <p:spPr>
          <a:xfrm>
            <a:off x="8748464" y="6597352"/>
            <a:ext cx="395536" cy="260648"/>
          </a:xfrm>
          <a:prstGeom prst="rect">
            <a:avLst/>
          </a:prstGeom>
        </p:spPr>
        <p:txBody>
          <a:bodyPr/>
          <a:lstStyle>
            <a:lvl1pPr>
              <a:defRPr sz="1200">
                <a:solidFill>
                  <a:schemeClr val="tx1">
                    <a:lumMod val="50000"/>
                    <a:lumOff val="50000"/>
                  </a:schemeClr>
                </a:solidFill>
              </a:defRPr>
            </a:lvl1pPr>
          </a:lstStyle>
          <a:p>
            <a:fld id="{9FD1594A-4D42-4F98-9855-B57C3A277F5F}" type="slidenum">
              <a:rPr lang="lt-LT" smtClean="0"/>
              <a:pPr/>
              <a:t>‹#›</a:t>
            </a:fld>
            <a:endParaRPr lang="lt-LT" dirty="0"/>
          </a:p>
        </p:txBody>
      </p:sp>
    </p:spTree>
    <p:extLst>
      <p:ext uri="{BB962C8B-B14F-4D97-AF65-F5344CB8AC3E}">
        <p14:creationId xmlns:p14="http://schemas.microsoft.com/office/powerpoint/2010/main" val="330710994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p>
            <a:fld id="{D0D681FF-C310-456A-A367-C0F7FB14E230}" type="datetime1">
              <a:rPr lang="lt-LT" smtClean="0"/>
              <a:pPr/>
              <a:t>2015-06-29</a:t>
            </a:fld>
            <a:endParaRPr lang="lt-LT"/>
          </a:p>
        </p:txBody>
      </p:sp>
      <p:sp>
        <p:nvSpPr>
          <p:cNvPr id="9" name="Slide Number Placeholder 5"/>
          <p:cNvSpPr>
            <a:spLocks noGrp="1"/>
          </p:cNvSpPr>
          <p:nvPr>
            <p:ph type="sldNum" sz="quarter" idx="4"/>
          </p:nvPr>
        </p:nvSpPr>
        <p:spPr>
          <a:xfrm>
            <a:off x="8748464" y="6597352"/>
            <a:ext cx="395536" cy="260648"/>
          </a:xfrm>
          <a:prstGeom prst="rect">
            <a:avLst/>
          </a:prstGeom>
        </p:spPr>
        <p:txBody>
          <a:bodyPr/>
          <a:lstStyle>
            <a:lvl1pPr>
              <a:defRPr sz="1200">
                <a:solidFill>
                  <a:schemeClr val="tx1">
                    <a:lumMod val="50000"/>
                    <a:lumOff val="50000"/>
                  </a:schemeClr>
                </a:solidFill>
              </a:defRPr>
            </a:lvl1pPr>
          </a:lstStyle>
          <a:p>
            <a:fld id="{9FD1594A-4D42-4F98-9855-B57C3A277F5F}" type="slidenum">
              <a:rPr lang="lt-LT" smtClean="0"/>
              <a:pPr/>
              <a:t>‹#›</a:t>
            </a:fld>
            <a:endParaRPr lang="lt-LT" dirty="0"/>
          </a:p>
        </p:txBody>
      </p:sp>
    </p:spTree>
    <p:extLst>
      <p:ext uri="{BB962C8B-B14F-4D97-AF65-F5344CB8AC3E}">
        <p14:creationId xmlns:p14="http://schemas.microsoft.com/office/powerpoint/2010/main" val="110815882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lt-L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p>
            <a:fld id="{928C1FEB-2213-4AC8-818C-14EE24F3188D}" type="datetime1">
              <a:rPr lang="lt-LT" smtClean="0"/>
              <a:pPr/>
              <a:t>2015-06-29</a:t>
            </a:fld>
            <a:endParaRPr lang="lt-LT"/>
          </a:p>
        </p:txBody>
      </p:sp>
      <p:sp>
        <p:nvSpPr>
          <p:cNvPr id="9" name="Slide Number Placeholder 5"/>
          <p:cNvSpPr>
            <a:spLocks noGrp="1"/>
          </p:cNvSpPr>
          <p:nvPr>
            <p:ph type="sldNum" sz="quarter" idx="4"/>
          </p:nvPr>
        </p:nvSpPr>
        <p:spPr>
          <a:xfrm>
            <a:off x="8748464" y="6597352"/>
            <a:ext cx="395536" cy="260648"/>
          </a:xfrm>
          <a:prstGeom prst="rect">
            <a:avLst/>
          </a:prstGeom>
        </p:spPr>
        <p:txBody>
          <a:bodyPr/>
          <a:lstStyle>
            <a:lvl1pPr>
              <a:defRPr sz="1200">
                <a:solidFill>
                  <a:schemeClr val="tx1">
                    <a:lumMod val="50000"/>
                    <a:lumOff val="50000"/>
                  </a:schemeClr>
                </a:solidFill>
              </a:defRPr>
            </a:lvl1pPr>
          </a:lstStyle>
          <a:p>
            <a:fld id="{9FD1594A-4D42-4F98-9855-B57C3A277F5F}" type="slidenum">
              <a:rPr lang="lt-LT" smtClean="0"/>
              <a:pPr/>
              <a:t>‹#›</a:t>
            </a:fld>
            <a:endParaRPr lang="lt-LT" dirty="0"/>
          </a:p>
        </p:txBody>
      </p:sp>
    </p:spTree>
    <p:extLst>
      <p:ext uri="{BB962C8B-B14F-4D97-AF65-F5344CB8AC3E}">
        <p14:creationId xmlns:p14="http://schemas.microsoft.com/office/powerpoint/2010/main" val="379725263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pic>
        <p:nvPicPr>
          <p:cNvPr id="3" name="Picture 6" descr="C:\Users\Vartotojas\Desktop\Picture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16463" y="725488"/>
            <a:ext cx="3748087" cy="537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4" descr="C:\Users\PC\Desktop\spinter outline 7px.png"/>
          <p:cNvPicPr>
            <a:picLocks noChangeAspect="1" noChangeArrowheads="1"/>
          </p:cNvPicPr>
          <p:nvPr userDrawn="1"/>
        </p:nvPicPr>
        <p:blipFill>
          <a:blip r:embed="rId3">
            <a:duotone>
              <a:schemeClr val="bg2">
                <a:shade val="45000"/>
                <a:satMod val="135000"/>
              </a:schemeClr>
              <a:prstClr val="white"/>
            </a:duotone>
            <a:extLst/>
          </a:blip>
          <a:srcRect/>
          <a:stretch>
            <a:fillRect/>
          </a:stretch>
        </p:blipFill>
        <p:spPr bwMode="auto">
          <a:xfrm>
            <a:off x="4943822" y="1090037"/>
            <a:ext cx="3292475" cy="4648200"/>
          </a:xfrm>
          <a:prstGeom prst="rect">
            <a:avLst/>
          </a:prstGeom>
          <a:noFill/>
          <a:ln>
            <a:noFill/>
          </a:ln>
          <a:extLst/>
        </p:spPr>
      </p:pic>
      <p:sp>
        <p:nvSpPr>
          <p:cNvPr id="12" name="Title 11"/>
          <p:cNvSpPr>
            <a:spLocks noGrp="1"/>
          </p:cNvSpPr>
          <p:nvPr>
            <p:ph type="title"/>
          </p:nvPr>
        </p:nvSpPr>
        <p:spPr>
          <a:xfrm>
            <a:off x="247463" y="2982089"/>
            <a:ext cx="4464496" cy="864096"/>
          </a:xfrm>
        </p:spPr>
        <p:txBody>
          <a:bodyPr>
            <a:normAutofit/>
          </a:bodyPr>
          <a:lstStyle>
            <a:lvl1pPr>
              <a:defRPr sz="2800"/>
            </a:lvl1pPr>
          </a:lstStyle>
          <a:p>
            <a:r>
              <a:rPr lang="en-US" dirty="0" smtClean="0"/>
              <a:t>Click to edit Master title style</a:t>
            </a:r>
            <a:endParaRPr lang="lt-LT" dirty="0"/>
          </a:p>
        </p:txBody>
      </p:sp>
      <p:sp>
        <p:nvSpPr>
          <p:cNvPr id="5" name="Slide Number Placeholder 5"/>
          <p:cNvSpPr>
            <a:spLocks noGrp="1"/>
          </p:cNvSpPr>
          <p:nvPr>
            <p:ph type="sldNum" sz="quarter" idx="10"/>
          </p:nvPr>
        </p:nvSpPr>
        <p:spPr/>
        <p:txBody>
          <a:bodyPr/>
          <a:lstStyle>
            <a:lvl1pPr>
              <a:defRPr/>
            </a:lvl1pPr>
          </a:lstStyle>
          <a:p>
            <a:pPr>
              <a:defRPr/>
            </a:pPr>
            <a:fld id="{779CE192-D687-4C2E-A587-0069A0FEB33F}" type="slidenum">
              <a:rPr lang="lt-LT"/>
              <a:pPr>
                <a:defRPr/>
              </a:pPr>
              <a:t>‹#›</a:t>
            </a:fld>
            <a:endParaRPr lang="lt-LT"/>
          </a:p>
        </p:txBody>
      </p:sp>
    </p:spTree>
    <p:extLst>
      <p:ext uri="{BB962C8B-B14F-4D97-AF65-F5344CB8AC3E}">
        <p14:creationId xmlns:p14="http://schemas.microsoft.com/office/powerpoint/2010/main" val="15618816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14" descr="C:\Users\PC\Desktop\spinter outline 7px.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0250" y="723900"/>
            <a:ext cx="3290888"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C:\Users\Vartotojas\Desktop\Picture2.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36575" y="428625"/>
            <a:ext cx="3748088" cy="537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13"/>
          <p:cNvSpPr txBox="1">
            <a:spLocks noChangeArrowheads="1"/>
          </p:cNvSpPr>
          <p:nvPr userDrawn="1"/>
        </p:nvSpPr>
        <p:spPr bwMode="auto">
          <a:xfrm>
            <a:off x="4953000" y="3429000"/>
            <a:ext cx="2819400" cy="276225"/>
          </a:xfrm>
          <a:prstGeom prst="rect">
            <a:avLst/>
          </a:prstGeom>
          <a:noFill/>
          <a:ln>
            <a:noFill/>
          </a:ln>
          <a:extLst/>
        </p:spPr>
        <p:txBody>
          <a:bodyPr>
            <a:spAutoFit/>
          </a:bodyPr>
          <a:lstStyle>
            <a:lvl1pPr>
              <a:defRPr sz="1200">
                <a:solidFill>
                  <a:srgbClr val="5F5F5F"/>
                </a:solidFill>
                <a:latin typeface="Arial" charset="0"/>
              </a:defRPr>
            </a:lvl1pPr>
            <a:lvl2pPr marL="742950" indent="-285750">
              <a:defRPr sz="1200">
                <a:solidFill>
                  <a:srgbClr val="5F5F5F"/>
                </a:solidFill>
                <a:latin typeface="Arial" charset="0"/>
              </a:defRPr>
            </a:lvl2pPr>
            <a:lvl3pPr marL="1143000" indent="-228600">
              <a:defRPr sz="1200">
                <a:solidFill>
                  <a:srgbClr val="5F5F5F"/>
                </a:solidFill>
                <a:latin typeface="Arial" charset="0"/>
              </a:defRPr>
            </a:lvl3pPr>
            <a:lvl4pPr marL="1600200" indent="-228600">
              <a:defRPr sz="1200">
                <a:solidFill>
                  <a:srgbClr val="5F5F5F"/>
                </a:solidFill>
                <a:latin typeface="Arial" charset="0"/>
              </a:defRPr>
            </a:lvl4pPr>
            <a:lvl5pPr marL="2057400" indent="-228600">
              <a:defRPr sz="1200">
                <a:solidFill>
                  <a:srgbClr val="5F5F5F"/>
                </a:solidFill>
                <a:latin typeface="Arial" charset="0"/>
              </a:defRPr>
            </a:lvl5pPr>
            <a:lvl6pPr marL="2514600" indent="-228600" algn="just" eaLnBrk="0" fontAlgn="base" hangingPunct="0">
              <a:spcBef>
                <a:spcPct val="50000"/>
              </a:spcBef>
              <a:spcAft>
                <a:spcPct val="0"/>
              </a:spcAft>
              <a:defRPr sz="1200">
                <a:solidFill>
                  <a:srgbClr val="5F5F5F"/>
                </a:solidFill>
                <a:latin typeface="Arial" charset="0"/>
              </a:defRPr>
            </a:lvl6pPr>
            <a:lvl7pPr marL="2971800" indent="-228600" algn="just" eaLnBrk="0" fontAlgn="base" hangingPunct="0">
              <a:spcBef>
                <a:spcPct val="50000"/>
              </a:spcBef>
              <a:spcAft>
                <a:spcPct val="0"/>
              </a:spcAft>
              <a:defRPr sz="1200">
                <a:solidFill>
                  <a:srgbClr val="5F5F5F"/>
                </a:solidFill>
                <a:latin typeface="Arial" charset="0"/>
              </a:defRPr>
            </a:lvl7pPr>
            <a:lvl8pPr marL="3429000" indent="-228600" algn="just" eaLnBrk="0" fontAlgn="base" hangingPunct="0">
              <a:spcBef>
                <a:spcPct val="50000"/>
              </a:spcBef>
              <a:spcAft>
                <a:spcPct val="0"/>
              </a:spcAft>
              <a:defRPr sz="1200">
                <a:solidFill>
                  <a:srgbClr val="5F5F5F"/>
                </a:solidFill>
                <a:latin typeface="Arial" charset="0"/>
              </a:defRPr>
            </a:lvl8pPr>
            <a:lvl9pPr marL="3886200" indent="-228600" algn="just" eaLnBrk="0" fontAlgn="base" hangingPunct="0">
              <a:spcBef>
                <a:spcPct val="50000"/>
              </a:spcBef>
              <a:spcAft>
                <a:spcPct val="0"/>
              </a:spcAft>
              <a:defRPr sz="1200">
                <a:solidFill>
                  <a:srgbClr val="5F5F5F"/>
                </a:solidFill>
                <a:latin typeface="Arial" charset="0"/>
              </a:defRPr>
            </a:lvl9pPr>
          </a:lstStyle>
          <a:p>
            <a:pPr>
              <a:spcBef>
                <a:spcPct val="0"/>
              </a:spcBef>
              <a:defRPr/>
            </a:pPr>
            <a:r>
              <a:rPr lang="lt-LT" b="1" dirty="0">
                <a:solidFill>
                  <a:srgbClr val="7F7F7F"/>
                </a:solidFill>
                <a:latin typeface="Calibri" pitchFamily="34" charset="0"/>
                <a:cs typeface="Arial" charset="0"/>
              </a:rPr>
              <a:t> </a:t>
            </a:r>
            <a:r>
              <a:rPr lang="lt-LT" b="1" dirty="0" smtClean="0">
                <a:solidFill>
                  <a:srgbClr val="7F7F7F"/>
                </a:solidFill>
                <a:latin typeface="Calibri" pitchFamily="34" charset="0"/>
                <a:cs typeface="Arial" charset="0"/>
              </a:rPr>
              <a:t>customer</a:t>
            </a:r>
            <a:endParaRPr lang="lt-LT" b="1" dirty="0">
              <a:solidFill>
                <a:srgbClr val="7F7F7F"/>
              </a:solidFill>
              <a:latin typeface="Calibri" pitchFamily="34" charset="0"/>
              <a:cs typeface="Arial" charset="0"/>
            </a:endParaRPr>
          </a:p>
        </p:txBody>
      </p:sp>
      <p:pic>
        <p:nvPicPr>
          <p:cNvPr id="7" name="Picture 12" descr="Spinter logo"/>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5148263" y="5073650"/>
            <a:ext cx="19431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13"/>
          <p:cNvSpPr txBox="1">
            <a:spLocks noChangeArrowheads="1"/>
          </p:cNvSpPr>
          <p:nvPr userDrawn="1"/>
        </p:nvSpPr>
        <p:spPr bwMode="auto">
          <a:xfrm>
            <a:off x="4932363" y="4797425"/>
            <a:ext cx="2819400" cy="276225"/>
          </a:xfrm>
          <a:prstGeom prst="rect">
            <a:avLst/>
          </a:prstGeom>
          <a:noFill/>
          <a:ln>
            <a:noFill/>
          </a:ln>
          <a:extLst/>
        </p:spPr>
        <p:txBody>
          <a:bodyPr>
            <a:spAutoFit/>
          </a:bodyPr>
          <a:lstStyle>
            <a:lvl1pPr>
              <a:defRPr sz="1200">
                <a:solidFill>
                  <a:srgbClr val="5F5F5F"/>
                </a:solidFill>
                <a:latin typeface="Arial" charset="0"/>
              </a:defRPr>
            </a:lvl1pPr>
            <a:lvl2pPr marL="742950" indent="-285750">
              <a:defRPr sz="1200">
                <a:solidFill>
                  <a:srgbClr val="5F5F5F"/>
                </a:solidFill>
                <a:latin typeface="Arial" charset="0"/>
              </a:defRPr>
            </a:lvl2pPr>
            <a:lvl3pPr marL="1143000" indent="-228600">
              <a:defRPr sz="1200">
                <a:solidFill>
                  <a:srgbClr val="5F5F5F"/>
                </a:solidFill>
                <a:latin typeface="Arial" charset="0"/>
              </a:defRPr>
            </a:lvl3pPr>
            <a:lvl4pPr marL="1600200" indent="-228600">
              <a:defRPr sz="1200">
                <a:solidFill>
                  <a:srgbClr val="5F5F5F"/>
                </a:solidFill>
                <a:latin typeface="Arial" charset="0"/>
              </a:defRPr>
            </a:lvl4pPr>
            <a:lvl5pPr marL="2057400" indent="-228600">
              <a:defRPr sz="1200">
                <a:solidFill>
                  <a:srgbClr val="5F5F5F"/>
                </a:solidFill>
                <a:latin typeface="Arial" charset="0"/>
              </a:defRPr>
            </a:lvl5pPr>
            <a:lvl6pPr marL="2514600" indent="-228600" algn="just" eaLnBrk="0" fontAlgn="base" hangingPunct="0">
              <a:spcBef>
                <a:spcPct val="50000"/>
              </a:spcBef>
              <a:spcAft>
                <a:spcPct val="0"/>
              </a:spcAft>
              <a:defRPr sz="1200">
                <a:solidFill>
                  <a:srgbClr val="5F5F5F"/>
                </a:solidFill>
                <a:latin typeface="Arial" charset="0"/>
              </a:defRPr>
            </a:lvl6pPr>
            <a:lvl7pPr marL="2971800" indent="-228600" algn="just" eaLnBrk="0" fontAlgn="base" hangingPunct="0">
              <a:spcBef>
                <a:spcPct val="50000"/>
              </a:spcBef>
              <a:spcAft>
                <a:spcPct val="0"/>
              </a:spcAft>
              <a:defRPr sz="1200">
                <a:solidFill>
                  <a:srgbClr val="5F5F5F"/>
                </a:solidFill>
                <a:latin typeface="Arial" charset="0"/>
              </a:defRPr>
            </a:lvl7pPr>
            <a:lvl8pPr marL="3429000" indent="-228600" algn="just" eaLnBrk="0" fontAlgn="base" hangingPunct="0">
              <a:spcBef>
                <a:spcPct val="50000"/>
              </a:spcBef>
              <a:spcAft>
                <a:spcPct val="0"/>
              </a:spcAft>
              <a:defRPr sz="1200">
                <a:solidFill>
                  <a:srgbClr val="5F5F5F"/>
                </a:solidFill>
                <a:latin typeface="Arial" charset="0"/>
              </a:defRPr>
            </a:lvl8pPr>
            <a:lvl9pPr marL="3886200" indent="-228600" algn="just" eaLnBrk="0" fontAlgn="base" hangingPunct="0">
              <a:spcBef>
                <a:spcPct val="50000"/>
              </a:spcBef>
              <a:spcAft>
                <a:spcPct val="0"/>
              </a:spcAft>
              <a:defRPr sz="1200">
                <a:solidFill>
                  <a:srgbClr val="5F5F5F"/>
                </a:solidFill>
                <a:latin typeface="Arial" charset="0"/>
              </a:defRPr>
            </a:lvl9pPr>
          </a:lstStyle>
          <a:p>
            <a:pPr>
              <a:spcBef>
                <a:spcPct val="0"/>
              </a:spcBef>
              <a:defRPr/>
            </a:pPr>
            <a:r>
              <a:rPr lang="lt-LT" b="1" dirty="0">
                <a:solidFill>
                  <a:srgbClr val="7F7F7F"/>
                </a:solidFill>
                <a:latin typeface="Calibri" pitchFamily="34" charset="0"/>
                <a:cs typeface="Arial" charset="0"/>
              </a:rPr>
              <a:t> </a:t>
            </a:r>
            <a:r>
              <a:rPr lang="lt-LT" b="1" dirty="0" smtClean="0">
                <a:solidFill>
                  <a:srgbClr val="7F7F7F"/>
                </a:solidFill>
                <a:latin typeface="Calibri" pitchFamily="34" charset="0"/>
                <a:cs typeface="Arial" charset="0"/>
              </a:rPr>
              <a:t>contractor</a:t>
            </a:r>
            <a:endParaRPr lang="lt-LT" b="1" dirty="0">
              <a:solidFill>
                <a:srgbClr val="7F7F7F"/>
              </a:solidFill>
              <a:latin typeface="Calibri" pitchFamily="34" charset="0"/>
              <a:cs typeface="Arial" charset="0"/>
            </a:endParaRPr>
          </a:p>
        </p:txBody>
      </p:sp>
      <p:pic>
        <p:nvPicPr>
          <p:cNvPr id="9" name="Picture 14" descr="ESOMAR"/>
          <p:cNvPicPr>
            <a:picLocks noChangeAspect="1" noChangeArrowheads="1"/>
          </p:cNvPicPr>
          <p:nvPr userDrawn="1"/>
        </p:nvPicPr>
        <p:blipFill>
          <a:blip r:embed="rId5">
            <a:grayscl/>
            <a:extLst>
              <a:ext uri="{28A0092B-C50C-407E-A947-70E740481C1C}">
                <a14:useLocalDpi xmlns:a14="http://schemas.microsoft.com/office/drawing/2010/main" val="0"/>
              </a:ext>
            </a:extLst>
          </a:blip>
          <a:srcRect r="33055"/>
          <a:stretch>
            <a:fillRect/>
          </a:stretch>
        </p:blipFill>
        <p:spPr bwMode="auto">
          <a:xfrm>
            <a:off x="2297113" y="6062663"/>
            <a:ext cx="1403350"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1" descr="iris"/>
          <p:cNvPicPr>
            <a:picLocks noChangeAspect="1" noChangeArrowheads="1"/>
          </p:cNvPicPr>
          <p:nvPr userDrawn="1"/>
        </p:nvPicPr>
        <p:blipFill>
          <a:blip r:embed="rId6">
            <a:grayscl/>
            <a:extLst>
              <a:ext uri="{28A0092B-C50C-407E-A947-70E740481C1C}">
                <a14:useLocalDpi xmlns:a14="http://schemas.microsoft.com/office/drawing/2010/main" val="0"/>
              </a:ext>
            </a:extLst>
          </a:blip>
          <a:srcRect/>
          <a:stretch>
            <a:fillRect/>
          </a:stretch>
        </p:blipFill>
        <p:spPr bwMode="auto">
          <a:xfrm>
            <a:off x="800100" y="6132513"/>
            <a:ext cx="12700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itle 21"/>
          <p:cNvSpPr>
            <a:spLocks noGrp="1"/>
          </p:cNvSpPr>
          <p:nvPr>
            <p:ph type="title"/>
          </p:nvPr>
        </p:nvSpPr>
        <p:spPr>
          <a:xfrm>
            <a:off x="4283968" y="1628800"/>
            <a:ext cx="4690864" cy="864096"/>
          </a:xfrm>
        </p:spPr>
        <p:txBody>
          <a:bodyPr>
            <a:normAutofit/>
          </a:bodyPr>
          <a:lstStyle>
            <a:lvl1pPr>
              <a:defRPr sz="2800"/>
            </a:lvl1pPr>
          </a:lstStyle>
          <a:p>
            <a:r>
              <a:rPr lang="en-US" dirty="0" smtClean="0"/>
              <a:t>Click to edit Master title style</a:t>
            </a:r>
            <a:endParaRPr lang="lt-LT" dirty="0"/>
          </a:p>
        </p:txBody>
      </p:sp>
      <p:sp>
        <p:nvSpPr>
          <p:cNvPr id="24" name="Text Placeholder 23"/>
          <p:cNvSpPr>
            <a:spLocks noGrp="1"/>
          </p:cNvSpPr>
          <p:nvPr>
            <p:ph type="body" sz="quarter" idx="10"/>
          </p:nvPr>
        </p:nvSpPr>
        <p:spPr>
          <a:xfrm>
            <a:off x="7308304" y="6037478"/>
            <a:ext cx="1224036" cy="311150"/>
          </a:xfrm>
        </p:spPr>
        <p:txBody>
          <a:bodyPr/>
          <a:lstStyle>
            <a:lvl1pPr marL="0" indent="0">
              <a:buNone/>
              <a:defRPr/>
            </a:lvl1pPr>
          </a:lstStyle>
          <a:p>
            <a:pPr lvl="0"/>
            <a:r>
              <a:rPr lang="en-US" dirty="0" smtClean="0"/>
              <a:t>Click</a:t>
            </a:r>
            <a:endParaRPr lang="lt-LT" dirty="0"/>
          </a:p>
        </p:txBody>
      </p:sp>
    </p:spTree>
    <p:extLst>
      <p:ext uri="{BB962C8B-B14F-4D97-AF65-F5344CB8AC3E}">
        <p14:creationId xmlns:p14="http://schemas.microsoft.com/office/powerpoint/2010/main" val="16908065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ocdem Layout">
    <p:spTree>
      <p:nvGrpSpPr>
        <p:cNvPr id="1" name=""/>
        <p:cNvGrpSpPr/>
        <p:nvPr/>
      </p:nvGrpSpPr>
      <p:grpSpPr>
        <a:xfrm>
          <a:off x="0" y="0"/>
          <a:ext cx="0" cy="0"/>
          <a:chOff x="0" y="0"/>
          <a:chExt cx="0" cy="0"/>
        </a:xfrm>
      </p:grpSpPr>
      <p:cxnSp>
        <p:nvCxnSpPr>
          <p:cNvPr id="3" name="Straight Connector 2"/>
          <p:cNvCxnSpPr/>
          <p:nvPr userDrawn="1"/>
        </p:nvCxnSpPr>
        <p:spPr>
          <a:xfrm>
            <a:off x="323850" y="908050"/>
            <a:ext cx="8496300"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title"/>
          </p:nvPr>
        </p:nvSpPr>
        <p:spPr>
          <a:xfrm>
            <a:off x="457200" y="9056"/>
            <a:ext cx="8229600" cy="899664"/>
          </a:xfrm>
        </p:spPr>
        <p:txBody>
          <a:bodyPr/>
          <a:lstStyle/>
          <a:p>
            <a:r>
              <a:rPr lang="en-US" dirty="0" smtClean="0"/>
              <a:t>Click to edit Master title style</a:t>
            </a:r>
            <a:endParaRPr lang="lt-LT" dirty="0"/>
          </a:p>
        </p:txBody>
      </p:sp>
      <p:sp>
        <p:nvSpPr>
          <p:cNvPr id="4" name="Slide Number Placeholder 3"/>
          <p:cNvSpPr>
            <a:spLocks noGrp="1"/>
          </p:cNvSpPr>
          <p:nvPr>
            <p:ph type="sldNum" sz="quarter" idx="10"/>
          </p:nvPr>
        </p:nvSpPr>
        <p:spPr/>
        <p:txBody>
          <a:bodyPr/>
          <a:lstStyle>
            <a:lvl1pPr>
              <a:defRPr/>
            </a:lvl1pPr>
          </a:lstStyle>
          <a:p>
            <a:pPr>
              <a:defRPr/>
            </a:pPr>
            <a:fld id="{FAAA8C12-CE41-4352-9EEB-3DBA4CAC2E05}" type="slidenum">
              <a:rPr lang="lt-LT">
                <a:solidFill>
                  <a:prstClr val="black">
                    <a:tint val="75000"/>
                  </a:prstClr>
                </a:solidFill>
              </a:rPr>
              <a:pPr>
                <a:defRPr/>
              </a:pPr>
              <a:t>‹#›</a:t>
            </a:fld>
            <a:endParaRPr lang="lt-LT">
              <a:solidFill>
                <a:prstClr val="black">
                  <a:tint val="75000"/>
                </a:prstClr>
              </a:solidFill>
            </a:endParaRPr>
          </a:p>
        </p:txBody>
      </p:sp>
    </p:spTree>
    <p:extLst>
      <p:ext uri="{BB962C8B-B14F-4D97-AF65-F5344CB8AC3E}">
        <p14:creationId xmlns:p14="http://schemas.microsoft.com/office/powerpoint/2010/main" val="6833456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7" name="Straight Connector 6"/>
          <p:cNvCxnSpPr/>
          <p:nvPr userDrawn="1"/>
        </p:nvCxnSpPr>
        <p:spPr>
          <a:xfrm>
            <a:off x="323850" y="908050"/>
            <a:ext cx="8496300"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14" name="Chart Placeholder 13"/>
          <p:cNvSpPr>
            <a:spLocks noGrp="1"/>
          </p:cNvSpPr>
          <p:nvPr>
            <p:ph type="chart" sz="quarter" idx="13"/>
          </p:nvPr>
        </p:nvSpPr>
        <p:spPr>
          <a:xfrm>
            <a:off x="611188" y="1484313"/>
            <a:ext cx="7993062" cy="4321175"/>
          </a:xfrm>
        </p:spPr>
        <p:txBody>
          <a:bodyPr rtlCol="0">
            <a:normAutofit/>
          </a:bodyPr>
          <a:lstStyle>
            <a:lvl1pPr marL="0" indent="0">
              <a:buNone/>
              <a:defRPr/>
            </a:lvl1pPr>
          </a:lstStyle>
          <a:p>
            <a:pPr lvl="0"/>
            <a:endParaRPr lang="lt-LT" noProof="0" dirty="0"/>
          </a:p>
        </p:txBody>
      </p:sp>
      <p:sp>
        <p:nvSpPr>
          <p:cNvPr id="16" name="Text Placeholder 15"/>
          <p:cNvSpPr>
            <a:spLocks noGrp="1"/>
          </p:cNvSpPr>
          <p:nvPr>
            <p:ph type="body" sz="quarter" idx="14"/>
          </p:nvPr>
        </p:nvSpPr>
        <p:spPr>
          <a:xfrm>
            <a:off x="0" y="908720"/>
            <a:ext cx="9144000" cy="358775"/>
          </a:xfrm>
        </p:spPr>
        <p:txBody>
          <a:bodyPr/>
          <a:lstStyle>
            <a:lvl1pPr marL="0" indent="0">
              <a:buNone/>
              <a:defRPr sz="1200" i="1"/>
            </a:lvl1pPr>
          </a:lstStyle>
          <a:p>
            <a:pPr lvl="0"/>
            <a:r>
              <a:rPr lang="en-US" dirty="0" smtClean="0"/>
              <a:t>Click to edit Master text styles</a:t>
            </a:r>
            <a:endParaRPr lang="lt-LT" dirty="0"/>
          </a:p>
        </p:txBody>
      </p:sp>
      <p:sp>
        <p:nvSpPr>
          <p:cNvPr id="18" name="Text Placeholder 17"/>
          <p:cNvSpPr>
            <a:spLocks noGrp="1"/>
          </p:cNvSpPr>
          <p:nvPr>
            <p:ph type="body" sz="quarter" idx="15"/>
          </p:nvPr>
        </p:nvSpPr>
        <p:spPr>
          <a:xfrm>
            <a:off x="8244409" y="915540"/>
            <a:ext cx="720080" cy="287362"/>
          </a:xfrm>
        </p:spPr>
        <p:txBody>
          <a:bodyPr>
            <a:normAutofit/>
          </a:bodyPr>
          <a:lstStyle>
            <a:lvl1pPr marL="0" indent="0">
              <a:buNone/>
              <a:defRPr sz="1200"/>
            </a:lvl1pPr>
          </a:lstStyle>
          <a:p>
            <a:pPr lvl="0"/>
            <a:r>
              <a:rPr lang="en-US" dirty="0" smtClean="0"/>
              <a:t>Click </a:t>
            </a:r>
            <a:endParaRPr lang="lt-LT" dirty="0"/>
          </a:p>
        </p:txBody>
      </p:sp>
      <p:sp>
        <p:nvSpPr>
          <p:cNvPr id="20" name="Text Placeholder 19"/>
          <p:cNvSpPr>
            <a:spLocks noGrp="1"/>
          </p:cNvSpPr>
          <p:nvPr>
            <p:ph type="body" sz="quarter" idx="16"/>
          </p:nvPr>
        </p:nvSpPr>
        <p:spPr>
          <a:xfrm>
            <a:off x="0" y="5877272"/>
            <a:ext cx="9144000" cy="720080"/>
          </a:xfrm>
        </p:spPr>
        <p:txBody>
          <a:bodyPr>
            <a:normAutofit/>
          </a:bodyPr>
          <a:lstStyle>
            <a:lvl1pPr marL="0" indent="0">
              <a:buNone/>
              <a:defRPr sz="1200"/>
            </a:lvl1pPr>
          </a:lstStyle>
          <a:p>
            <a:pPr lvl="0"/>
            <a:r>
              <a:rPr lang="en-US" dirty="0" smtClean="0"/>
              <a:t>Click to edit Master text styles</a:t>
            </a:r>
            <a:endParaRPr lang="lt-LT" dirty="0"/>
          </a:p>
        </p:txBody>
      </p:sp>
      <p:sp>
        <p:nvSpPr>
          <p:cNvPr id="21" name="Title 20"/>
          <p:cNvSpPr>
            <a:spLocks noGrp="1"/>
          </p:cNvSpPr>
          <p:nvPr>
            <p:ph type="title"/>
          </p:nvPr>
        </p:nvSpPr>
        <p:spPr>
          <a:xfrm>
            <a:off x="457200" y="0"/>
            <a:ext cx="8229600" cy="908720"/>
          </a:xfrm>
        </p:spPr>
        <p:txBody>
          <a:bodyPr/>
          <a:lstStyle/>
          <a:p>
            <a:r>
              <a:rPr lang="en-US" dirty="0" smtClean="0"/>
              <a:t>Click to edit Master title style</a:t>
            </a:r>
            <a:endParaRPr lang="lt-LT" dirty="0"/>
          </a:p>
        </p:txBody>
      </p:sp>
      <p:sp>
        <p:nvSpPr>
          <p:cNvPr id="8" name="Slide Number Placeholder 5"/>
          <p:cNvSpPr>
            <a:spLocks noGrp="1"/>
          </p:cNvSpPr>
          <p:nvPr>
            <p:ph type="sldNum" sz="quarter" idx="17"/>
          </p:nvPr>
        </p:nvSpPr>
        <p:spPr/>
        <p:txBody>
          <a:bodyPr/>
          <a:lstStyle>
            <a:lvl1pPr>
              <a:defRPr/>
            </a:lvl1pPr>
          </a:lstStyle>
          <a:p>
            <a:pPr>
              <a:defRPr/>
            </a:pPr>
            <a:fld id="{401FFFA8-AE06-41F4-9C0E-D551793139E3}" type="slidenum">
              <a:rPr lang="lt-LT">
                <a:solidFill>
                  <a:prstClr val="black">
                    <a:tint val="75000"/>
                  </a:prstClr>
                </a:solidFill>
              </a:rPr>
              <a:pPr>
                <a:defRPr/>
              </a:pPr>
              <a:t>‹#›</a:t>
            </a:fld>
            <a:endParaRPr lang="lt-LT">
              <a:solidFill>
                <a:prstClr val="black">
                  <a:tint val="75000"/>
                </a:prstClr>
              </a:solidFill>
            </a:endParaRPr>
          </a:p>
        </p:txBody>
      </p:sp>
    </p:spTree>
    <p:extLst>
      <p:ext uri="{BB962C8B-B14F-4D97-AF65-F5344CB8AC3E}">
        <p14:creationId xmlns:p14="http://schemas.microsoft.com/office/powerpoint/2010/main" val="6665880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3" name="Picture 6" descr="C:\Users\Vartotojas\Desktop\Picture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16463" y="725488"/>
            <a:ext cx="3748087" cy="537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4" descr="C:\Users\PC\Desktop\spinter outline 7px.png"/>
          <p:cNvPicPr>
            <a:picLocks noChangeAspect="1" noChangeArrowheads="1"/>
          </p:cNvPicPr>
          <p:nvPr userDrawn="1"/>
        </p:nvPicPr>
        <p:blipFill>
          <a:blip r:embed="rId3">
            <a:duotone>
              <a:schemeClr val="bg2">
                <a:shade val="45000"/>
                <a:satMod val="135000"/>
              </a:schemeClr>
              <a:prstClr val="white"/>
            </a:duotone>
            <a:extLst/>
          </a:blip>
          <a:srcRect/>
          <a:stretch>
            <a:fillRect/>
          </a:stretch>
        </p:blipFill>
        <p:spPr bwMode="auto">
          <a:xfrm>
            <a:off x="4943822" y="1090037"/>
            <a:ext cx="3292475" cy="4648200"/>
          </a:xfrm>
          <a:prstGeom prst="rect">
            <a:avLst/>
          </a:prstGeom>
          <a:noFill/>
          <a:ln>
            <a:noFill/>
          </a:ln>
          <a:extLst/>
        </p:spPr>
      </p:pic>
      <p:sp>
        <p:nvSpPr>
          <p:cNvPr id="12" name="Title 11"/>
          <p:cNvSpPr>
            <a:spLocks noGrp="1"/>
          </p:cNvSpPr>
          <p:nvPr>
            <p:ph type="title"/>
          </p:nvPr>
        </p:nvSpPr>
        <p:spPr>
          <a:xfrm>
            <a:off x="247463" y="2982089"/>
            <a:ext cx="4464496" cy="864096"/>
          </a:xfrm>
        </p:spPr>
        <p:txBody>
          <a:bodyPr>
            <a:normAutofit/>
          </a:bodyPr>
          <a:lstStyle>
            <a:lvl1pPr>
              <a:defRPr sz="2800"/>
            </a:lvl1pPr>
          </a:lstStyle>
          <a:p>
            <a:r>
              <a:rPr lang="en-US" dirty="0" smtClean="0"/>
              <a:t>Click to edit Master title style</a:t>
            </a:r>
            <a:endParaRPr lang="lt-LT" dirty="0"/>
          </a:p>
        </p:txBody>
      </p:sp>
      <p:sp>
        <p:nvSpPr>
          <p:cNvPr id="5" name="Slide Number Placeholder 5"/>
          <p:cNvSpPr>
            <a:spLocks noGrp="1"/>
          </p:cNvSpPr>
          <p:nvPr>
            <p:ph type="sldNum" sz="quarter" idx="10"/>
          </p:nvPr>
        </p:nvSpPr>
        <p:spPr/>
        <p:txBody>
          <a:bodyPr/>
          <a:lstStyle>
            <a:lvl1pPr>
              <a:defRPr/>
            </a:lvl1pPr>
          </a:lstStyle>
          <a:p>
            <a:pPr>
              <a:defRPr/>
            </a:pPr>
            <a:fld id="{673E0514-CDCA-4896-9472-75077C860D2B}" type="slidenum">
              <a:rPr lang="lt-LT">
                <a:solidFill>
                  <a:prstClr val="black">
                    <a:tint val="75000"/>
                  </a:prstClr>
                </a:solidFill>
              </a:rPr>
              <a:pPr>
                <a:defRPr/>
              </a:pPr>
              <a:t>‹#›</a:t>
            </a:fld>
            <a:endParaRPr lang="lt-LT">
              <a:solidFill>
                <a:prstClr val="black">
                  <a:tint val="75000"/>
                </a:prstClr>
              </a:solidFill>
            </a:endParaRPr>
          </a:p>
        </p:txBody>
      </p:sp>
    </p:spTree>
    <p:extLst>
      <p:ext uri="{BB962C8B-B14F-4D97-AF65-F5344CB8AC3E}">
        <p14:creationId xmlns:p14="http://schemas.microsoft.com/office/powerpoint/2010/main" val="8654632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Aciu Layout">
    <p:spTree>
      <p:nvGrpSpPr>
        <p:cNvPr id="1" name=""/>
        <p:cNvGrpSpPr/>
        <p:nvPr/>
      </p:nvGrpSpPr>
      <p:grpSpPr>
        <a:xfrm>
          <a:off x="0" y="0"/>
          <a:ext cx="0" cy="0"/>
          <a:chOff x="0" y="0"/>
          <a:chExt cx="0" cy="0"/>
        </a:xfrm>
      </p:grpSpPr>
      <p:pic>
        <p:nvPicPr>
          <p:cNvPr id="2" name="Picture 14" descr="C:\Users\PC\Desktop\spinter outline 7px.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43475" y="1090613"/>
            <a:ext cx="3292475"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7" descr="C:\Users\Vartotojas\Desktop\Picture2.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716463" y="725488"/>
            <a:ext cx="3748087" cy="537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15"/>
          <p:cNvSpPr>
            <a:spLocks noChangeArrowheads="1"/>
          </p:cNvSpPr>
          <p:nvPr userDrawn="1"/>
        </p:nvSpPr>
        <p:spPr bwMode="auto">
          <a:xfrm>
            <a:off x="1392238" y="3152775"/>
            <a:ext cx="21717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0"/>
              </a:spcBef>
              <a:spcAft>
                <a:spcPct val="0"/>
              </a:spcAft>
            </a:pPr>
            <a:r>
              <a:rPr lang="lt-LT" sz="2800" smtClean="0">
                <a:solidFill>
                  <a:srgbClr val="1AB1AF"/>
                </a:solidFill>
              </a:rPr>
              <a:t>Thank you</a:t>
            </a:r>
          </a:p>
        </p:txBody>
      </p:sp>
    </p:spTree>
    <p:extLst>
      <p:ext uri="{BB962C8B-B14F-4D97-AF65-F5344CB8AC3E}">
        <p14:creationId xmlns:p14="http://schemas.microsoft.com/office/powerpoint/2010/main" val="11611145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cxnSp>
        <p:nvCxnSpPr>
          <p:cNvPr id="3" name="Straight Connector 2"/>
          <p:cNvCxnSpPr/>
          <p:nvPr userDrawn="1"/>
        </p:nvCxnSpPr>
        <p:spPr>
          <a:xfrm>
            <a:off x="323850" y="908050"/>
            <a:ext cx="8496300"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4" name="Title 20"/>
          <p:cNvSpPr txBox="1">
            <a:spLocks/>
          </p:cNvSpPr>
          <p:nvPr userDrawn="1"/>
        </p:nvSpPr>
        <p:spPr>
          <a:xfrm>
            <a:off x="452438" y="0"/>
            <a:ext cx="8229600" cy="908050"/>
          </a:xfrm>
          <a:prstGeom prst="rect">
            <a:avLst/>
          </a:prstGeom>
        </p:spPr>
        <p:txBody>
          <a:bodyPr anchor="ctr">
            <a:normAutofit/>
          </a:bodyPr>
          <a:lstStyle>
            <a:lvl1pPr algn="ctr" defTabSz="914400" rtl="0" eaLnBrk="1" latinLnBrk="0" hangingPunct="1">
              <a:spcBef>
                <a:spcPct val="0"/>
              </a:spcBef>
              <a:buNone/>
              <a:defRPr sz="2400" kern="1200">
                <a:solidFill>
                  <a:srgbClr val="1AB1AF"/>
                </a:solidFill>
                <a:latin typeface="+mj-lt"/>
                <a:ea typeface="+mj-ea"/>
                <a:cs typeface="+mj-cs"/>
              </a:defRPr>
            </a:lvl1pPr>
          </a:lstStyle>
          <a:p>
            <a:pPr>
              <a:defRPr/>
            </a:pPr>
            <a:endParaRPr lang="lt-LT" dirty="0"/>
          </a:p>
        </p:txBody>
      </p:sp>
      <p:sp>
        <p:nvSpPr>
          <p:cNvPr id="10" name="Text Placeholder 19"/>
          <p:cNvSpPr>
            <a:spLocks noGrp="1"/>
          </p:cNvSpPr>
          <p:nvPr>
            <p:ph type="body" sz="quarter" idx="16"/>
          </p:nvPr>
        </p:nvSpPr>
        <p:spPr>
          <a:xfrm>
            <a:off x="457200" y="1124744"/>
            <a:ext cx="8229600" cy="5256584"/>
          </a:xfrm>
        </p:spPr>
        <p:txBody>
          <a:bodyPr>
            <a:normAutofit/>
          </a:bodyPr>
          <a:lstStyle>
            <a:lvl1pPr marL="0" indent="0">
              <a:buNone/>
              <a:defRPr sz="1200"/>
            </a:lvl1pPr>
          </a:lstStyle>
          <a:p>
            <a:pPr lvl="0"/>
            <a:r>
              <a:rPr lang="en-US" dirty="0" smtClean="0"/>
              <a:t>Click to edit Master text styles</a:t>
            </a:r>
            <a:endParaRPr lang="lt-LT" dirty="0"/>
          </a:p>
        </p:txBody>
      </p:sp>
      <p:sp>
        <p:nvSpPr>
          <p:cNvPr id="5" name="Slide Number Placeholder 5"/>
          <p:cNvSpPr>
            <a:spLocks noGrp="1"/>
          </p:cNvSpPr>
          <p:nvPr>
            <p:ph type="sldNum" sz="quarter" idx="17"/>
          </p:nvPr>
        </p:nvSpPr>
        <p:spPr>
          <a:xfrm>
            <a:off x="8748713" y="6597650"/>
            <a:ext cx="395287" cy="260350"/>
          </a:xfrm>
        </p:spPr>
        <p:txBody>
          <a:bodyPr/>
          <a:lstStyle>
            <a:lvl1pPr>
              <a:defRPr sz="1200">
                <a:solidFill>
                  <a:schemeClr val="tx1">
                    <a:lumMod val="50000"/>
                    <a:lumOff val="50000"/>
                  </a:schemeClr>
                </a:solidFill>
              </a:defRPr>
            </a:lvl1pPr>
          </a:lstStyle>
          <a:p>
            <a:pPr>
              <a:defRPr/>
            </a:pPr>
            <a:fld id="{0B3FC753-B42F-4B5A-80EC-89D9A12129F1}" type="slidenum">
              <a:rPr lang="lt-LT">
                <a:solidFill>
                  <a:prstClr val="black">
                    <a:lumMod val="50000"/>
                    <a:lumOff val="50000"/>
                  </a:prstClr>
                </a:solidFill>
              </a:rPr>
              <a:pPr>
                <a:defRPr/>
              </a:pPr>
              <a:t>‹#›</a:t>
            </a:fld>
            <a:endParaRPr lang="lt-LT" dirty="0">
              <a:solidFill>
                <a:prstClr val="black">
                  <a:lumMod val="50000"/>
                  <a:lumOff val="50000"/>
                </a:prstClr>
              </a:solidFill>
            </a:endParaRPr>
          </a:p>
        </p:txBody>
      </p:sp>
    </p:spTree>
    <p:extLst>
      <p:ext uri="{BB962C8B-B14F-4D97-AF65-F5344CB8AC3E}">
        <p14:creationId xmlns:p14="http://schemas.microsoft.com/office/powerpoint/2010/main" val="1665018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a:xfrm>
            <a:off x="3707904" y="6492875"/>
            <a:ext cx="2133600" cy="365125"/>
          </a:xfrm>
        </p:spPr>
        <p:txBody>
          <a:bodyPr/>
          <a:lstStyle/>
          <a:p>
            <a:fld id="{4FC6682E-3FA0-4B27-9975-EB5BE07131DB}" type="datetime1">
              <a:rPr lang="lt-LT" smtClean="0"/>
              <a:pPr/>
              <a:t>2015-06-29</a:t>
            </a:fld>
            <a:endParaRPr lang="lt-LT"/>
          </a:p>
        </p:txBody>
      </p:sp>
      <p:sp>
        <p:nvSpPr>
          <p:cNvPr id="7" name="Slide Number Placeholder 5"/>
          <p:cNvSpPr>
            <a:spLocks noGrp="1"/>
          </p:cNvSpPr>
          <p:nvPr>
            <p:ph type="sldNum" sz="quarter" idx="4"/>
          </p:nvPr>
        </p:nvSpPr>
        <p:spPr>
          <a:xfrm>
            <a:off x="8748464" y="6597352"/>
            <a:ext cx="395536" cy="260648"/>
          </a:xfrm>
          <a:prstGeom prst="rect">
            <a:avLst/>
          </a:prstGeom>
        </p:spPr>
        <p:txBody>
          <a:bodyPr/>
          <a:lstStyle>
            <a:lvl1pPr>
              <a:defRPr sz="1200">
                <a:solidFill>
                  <a:schemeClr val="tx1">
                    <a:lumMod val="50000"/>
                    <a:lumOff val="50000"/>
                  </a:schemeClr>
                </a:solidFill>
              </a:defRPr>
            </a:lvl1pPr>
          </a:lstStyle>
          <a:p>
            <a:fld id="{9FD1594A-4D42-4F98-9855-B57C3A277F5F}" type="slidenum">
              <a:rPr lang="lt-LT" smtClean="0"/>
              <a:pPr/>
              <a:t>‹#›</a:t>
            </a:fld>
            <a:endParaRPr lang="lt-LT" dirty="0"/>
          </a:p>
        </p:txBody>
      </p:sp>
    </p:spTree>
    <p:extLst>
      <p:ext uri="{BB962C8B-B14F-4D97-AF65-F5344CB8AC3E}">
        <p14:creationId xmlns:p14="http://schemas.microsoft.com/office/powerpoint/2010/main" val="37862640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t-L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8AE7D9-949F-4196-A6BC-06C3FF3CCA85}" type="datetime1">
              <a:rPr lang="lt-LT" smtClean="0"/>
              <a:pPr/>
              <a:t>2015-06-29</a:t>
            </a:fld>
            <a:endParaRPr lang="lt-LT"/>
          </a:p>
        </p:txBody>
      </p:sp>
      <p:sp>
        <p:nvSpPr>
          <p:cNvPr id="9" name="Slide Number Placeholder 5"/>
          <p:cNvSpPr>
            <a:spLocks noGrp="1"/>
          </p:cNvSpPr>
          <p:nvPr>
            <p:ph type="sldNum" sz="quarter" idx="4"/>
          </p:nvPr>
        </p:nvSpPr>
        <p:spPr>
          <a:xfrm>
            <a:off x="8748464" y="6597352"/>
            <a:ext cx="395536" cy="260648"/>
          </a:xfrm>
          <a:prstGeom prst="rect">
            <a:avLst/>
          </a:prstGeom>
        </p:spPr>
        <p:txBody>
          <a:bodyPr/>
          <a:lstStyle>
            <a:lvl1pPr>
              <a:defRPr sz="1200">
                <a:solidFill>
                  <a:schemeClr val="tx1">
                    <a:lumMod val="50000"/>
                    <a:lumOff val="50000"/>
                  </a:schemeClr>
                </a:solidFill>
              </a:defRPr>
            </a:lvl1pPr>
          </a:lstStyle>
          <a:p>
            <a:fld id="{9FD1594A-4D42-4F98-9855-B57C3A277F5F}" type="slidenum">
              <a:rPr lang="lt-LT" smtClean="0"/>
              <a:pPr/>
              <a:t>‹#›</a:t>
            </a:fld>
            <a:endParaRPr lang="lt-LT" dirty="0"/>
          </a:p>
        </p:txBody>
      </p:sp>
    </p:spTree>
    <p:extLst>
      <p:ext uri="{BB962C8B-B14F-4D97-AF65-F5344CB8AC3E}">
        <p14:creationId xmlns:p14="http://schemas.microsoft.com/office/powerpoint/2010/main" val="319737580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Date Placeholder 4"/>
          <p:cNvSpPr>
            <a:spLocks noGrp="1"/>
          </p:cNvSpPr>
          <p:nvPr>
            <p:ph type="dt" sz="half" idx="10"/>
          </p:nvPr>
        </p:nvSpPr>
        <p:spPr/>
        <p:txBody>
          <a:bodyPr/>
          <a:lstStyle/>
          <a:p>
            <a:fld id="{F235C73C-7E21-4D50-B0F0-FE00C90F40BA}" type="datetime1">
              <a:rPr lang="lt-LT" smtClean="0"/>
              <a:pPr/>
              <a:t>2015-06-29</a:t>
            </a:fld>
            <a:endParaRPr lang="lt-LT"/>
          </a:p>
        </p:txBody>
      </p:sp>
      <p:sp>
        <p:nvSpPr>
          <p:cNvPr id="10" name="Slide Number Placeholder 5"/>
          <p:cNvSpPr>
            <a:spLocks noGrp="1"/>
          </p:cNvSpPr>
          <p:nvPr>
            <p:ph type="sldNum" sz="quarter" idx="4"/>
          </p:nvPr>
        </p:nvSpPr>
        <p:spPr>
          <a:xfrm>
            <a:off x="8748464" y="6597352"/>
            <a:ext cx="395536" cy="260648"/>
          </a:xfrm>
          <a:prstGeom prst="rect">
            <a:avLst/>
          </a:prstGeom>
        </p:spPr>
        <p:txBody>
          <a:bodyPr/>
          <a:lstStyle>
            <a:lvl1pPr>
              <a:defRPr sz="1200">
                <a:solidFill>
                  <a:schemeClr val="tx1">
                    <a:lumMod val="50000"/>
                    <a:lumOff val="50000"/>
                  </a:schemeClr>
                </a:solidFill>
              </a:defRPr>
            </a:lvl1pPr>
          </a:lstStyle>
          <a:p>
            <a:fld id="{9FD1594A-4D42-4F98-9855-B57C3A277F5F}" type="slidenum">
              <a:rPr lang="lt-LT" smtClean="0"/>
              <a:pPr/>
              <a:t>‹#›</a:t>
            </a:fld>
            <a:endParaRPr lang="lt-LT" dirty="0"/>
          </a:p>
        </p:txBody>
      </p:sp>
    </p:spTree>
    <p:extLst>
      <p:ext uri="{BB962C8B-B14F-4D97-AF65-F5344CB8AC3E}">
        <p14:creationId xmlns:p14="http://schemas.microsoft.com/office/powerpoint/2010/main" val="402849119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t-L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7" name="Date Placeholder 6"/>
          <p:cNvSpPr>
            <a:spLocks noGrp="1"/>
          </p:cNvSpPr>
          <p:nvPr>
            <p:ph type="dt" sz="half" idx="10"/>
          </p:nvPr>
        </p:nvSpPr>
        <p:spPr/>
        <p:txBody>
          <a:bodyPr/>
          <a:lstStyle/>
          <a:p>
            <a:fld id="{5FC650AC-27B7-4093-89D4-3F720C68214E}" type="datetime1">
              <a:rPr lang="lt-LT" smtClean="0"/>
              <a:pPr/>
              <a:t>2015-06-29</a:t>
            </a:fld>
            <a:endParaRPr lang="lt-LT"/>
          </a:p>
        </p:txBody>
      </p:sp>
      <p:sp>
        <p:nvSpPr>
          <p:cNvPr id="12" name="Slide Number Placeholder 5"/>
          <p:cNvSpPr>
            <a:spLocks noGrp="1"/>
          </p:cNvSpPr>
          <p:nvPr>
            <p:ph type="sldNum" sz="quarter" idx="12"/>
          </p:nvPr>
        </p:nvSpPr>
        <p:spPr>
          <a:xfrm>
            <a:off x="8748464" y="6597352"/>
            <a:ext cx="395536" cy="260648"/>
          </a:xfrm>
          <a:prstGeom prst="rect">
            <a:avLst/>
          </a:prstGeom>
        </p:spPr>
        <p:txBody>
          <a:bodyPr/>
          <a:lstStyle>
            <a:lvl1pPr>
              <a:defRPr sz="1200">
                <a:solidFill>
                  <a:schemeClr val="tx1">
                    <a:lumMod val="50000"/>
                    <a:lumOff val="50000"/>
                  </a:schemeClr>
                </a:solidFill>
              </a:defRPr>
            </a:lvl1pPr>
          </a:lstStyle>
          <a:p>
            <a:fld id="{9FD1594A-4D42-4F98-9855-B57C3A277F5F}" type="slidenum">
              <a:rPr lang="lt-LT" smtClean="0"/>
              <a:pPr/>
              <a:t>‹#›</a:t>
            </a:fld>
            <a:endParaRPr lang="lt-LT" dirty="0"/>
          </a:p>
        </p:txBody>
      </p:sp>
    </p:spTree>
    <p:extLst>
      <p:ext uri="{BB962C8B-B14F-4D97-AF65-F5344CB8AC3E}">
        <p14:creationId xmlns:p14="http://schemas.microsoft.com/office/powerpoint/2010/main" val="234424585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Date Placeholder 2"/>
          <p:cNvSpPr>
            <a:spLocks noGrp="1"/>
          </p:cNvSpPr>
          <p:nvPr>
            <p:ph type="dt" sz="half" idx="10"/>
          </p:nvPr>
        </p:nvSpPr>
        <p:spPr/>
        <p:txBody>
          <a:bodyPr/>
          <a:lstStyle/>
          <a:p>
            <a:fld id="{76F38E70-26A2-4A63-A69C-D7D7A86EFD55}" type="datetime1">
              <a:rPr lang="lt-LT" smtClean="0"/>
              <a:pPr/>
              <a:t>2015-06-29</a:t>
            </a:fld>
            <a:endParaRPr lang="lt-LT"/>
          </a:p>
        </p:txBody>
      </p:sp>
      <p:sp>
        <p:nvSpPr>
          <p:cNvPr id="8" name="Slide Number Placeholder 5"/>
          <p:cNvSpPr>
            <a:spLocks noGrp="1"/>
          </p:cNvSpPr>
          <p:nvPr>
            <p:ph type="sldNum" sz="quarter" idx="4"/>
          </p:nvPr>
        </p:nvSpPr>
        <p:spPr>
          <a:xfrm>
            <a:off x="8748464" y="6597352"/>
            <a:ext cx="395536" cy="260648"/>
          </a:xfrm>
          <a:prstGeom prst="rect">
            <a:avLst/>
          </a:prstGeom>
        </p:spPr>
        <p:txBody>
          <a:bodyPr/>
          <a:lstStyle>
            <a:lvl1pPr>
              <a:defRPr sz="1200">
                <a:solidFill>
                  <a:schemeClr val="tx1">
                    <a:lumMod val="50000"/>
                    <a:lumOff val="50000"/>
                  </a:schemeClr>
                </a:solidFill>
              </a:defRPr>
            </a:lvl1pPr>
          </a:lstStyle>
          <a:p>
            <a:fld id="{9FD1594A-4D42-4F98-9855-B57C3A277F5F}" type="slidenum">
              <a:rPr lang="lt-LT" smtClean="0"/>
              <a:pPr/>
              <a:t>‹#›</a:t>
            </a:fld>
            <a:endParaRPr lang="lt-LT" dirty="0"/>
          </a:p>
        </p:txBody>
      </p:sp>
    </p:spTree>
    <p:extLst>
      <p:ext uri="{BB962C8B-B14F-4D97-AF65-F5344CB8AC3E}">
        <p14:creationId xmlns:p14="http://schemas.microsoft.com/office/powerpoint/2010/main" val="291451976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EE0427-730C-47AE-AADF-2D85CF4B6A25}" type="datetime1">
              <a:rPr lang="lt-LT" smtClean="0"/>
              <a:pPr/>
              <a:t>2015-06-29</a:t>
            </a:fld>
            <a:endParaRPr lang="lt-LT"/>
          </a:p>
        </p:txBody>
      </p:sp>
      <p:sp>
        <p:nvSpPr>
          <p:cNvPr id="7" name="Slide Number Placeholder 5"/>
          <p:cNvSpPr>
            <a:spLocks noGrp="1"/>
          </p:cNvSpPr>
          <p:nvPr>
            <p:ph type="sldNum" sz="quarter" idx="4"/>
          </p:nvPr>
        </p:nvSpPr>
        <p:spPr>
          <a:xfrm>
            <a:off x="8748464" y="6597352"/>
            <a:ext cx="395536" cy="260648"/>
          </a:xfrm>
          <a:prstGeom prst="rect">
            <a:avLst/>
          </a:prstGeom>
        </p:spPr>
        <p:txBody>
          <a:bodyPr/>
          <a:lstStyle>
            <a:lvl1pPr>
              <a:defRPr sz="1200">
                <a:solidFill>
                  <a:schemeClr val="tx1">
                    <a:lumMod val="50000"/>
                    <a:lumOff val="50000"/>
                  </a:schemeClr>
                </a:solidFill>
              </a:defRPr>
            </a:lvl1pPr>
          </a:lstStyle>
          <a:p>
            <a:fld id="{9FD1594A-4D42-4F98-9855-B57C3A277F5F}" type="slidenum">
              <a:rPr lang="lt-LT" smtClean="0"/>
              <a:pPr/>
              <a:t>‹#›</a:t>
            </a:fld>
            <a:endParaRPr lang="lt-LT" dirty="0"/>
          </a:p>
        </p:txBody>
      </p:sp>
    </p:spTree>
    <p:extLst>
      <p:ext uri="{BB962C8B-B14F-4D97-AF65-F5344CB8AC3E}">
        <p14:creationId xmlns:p14="http://schemas.microsoft.com/office/powerpoint/2010/main" val="248527791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t-L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7FC2D-9633-45F2-B8C5-38479FF7E7F8}" type="datetime1">
              <a:rPr lang="lt-LT" smtClean="0"/>
              <a:pPr/>
              <a:t>2015-06-29</a:t>
            </a:fld>
            <a:endParaRPr lang="lt-LT"/>
          </a:p>
        </p:txBody>
      </p:sp>
      <p:sp>
        <p:nvSpPr>
          <p:cNvPr id="10" name="Slide Number Placeholder 5"/>
          <p:cNvSpPr>
            <a:spLocks noGrp="1"/>
          </p:cNvSpPr>
          <p:nvPr>
            <p:ph type="sldNum" sz="quarter" idx="4"/>
          </p:nvPr>
        </p:nvSpPr>
        <p:spPr>
          <a:xfrm>
            <a:off x="8748464" y="6597352"/>
            <a:ext cx="395536" cy="260648"/>
          </a:xfrm>
          <a:prstGeom prst="rect">
            <a:avLst/>
          </a:prstGeom>
        </p:spPr>
        <p:txBody>
          <a:bodyPr/>
          <a:lstStyle>
            <a:lvl1pPr>
              <a:defRPr sz="1200">
                <a:solidFill>
                  <a:schemeClr val="tx1">
                    <a:lumMod val="50000"/>
                    <a:lumOff val="50000"/>
                  </a:schemeClr>
                </a:solidFill>
              </a:defRPr>
            </a:lvl1pPr>
          </a:lstStyle>
          <a:p>
            <a:fld id="{9FD1594A-4D42-4F98-9855-B57C3A277F5F}" type="slidenum">
              <a:rPr lang="lt-LT" smtClean="0"/>
              <a:pPr/>
              <a:t>‹#›</a:t>
            </a:fld>
            <a:endParaRPr lang="lt-LT" dirty="0"/>
          </a:p>
        </p:txBody>
      </p:sp>
    </p:spTree>
    <p:extLst>
      <p:ext uri="{BB962C8B-B14F-4D97-AF65-F5344CB8AC3E}">
        <p14:creationId xmlns:p14="http://schemas.microsoft.com/office/powerpoint/2010/main" val="128432281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t-L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2B58E6-6B76-4D01-8548-F495F52B470B}" type="datetime1">
              <a:rPr lang="lt-LT" smtClean="0"/>
              <a:pPr/>
              <a:t>2015-06-29</a:t>
            </a:fld>
            <a:endParaRPr lang="lt-LT"/>
          </a:p>
        </p:txBody>
      </p:sp>
      <p:sp>
        <p:nvSpPr>
          <p:cNvPr id="10" name="Slide Number Placeholder 5"/>
          <p:cNvSpPr>
            <a:spLocks noGrp="1"/>
          </p:cNvSpPr>
          <p:nvPr>
            <p:ph type="sldNum" sz="quarter" idx="4"/>
          </p:nvPr>
        </p:nvSpPr>
        <p:spPr>
          <a:xfrm>
            <a:off x="8748464" y="6597352"/>
            <a:ext cx="395536" cy="260648"/>
          </a:xfrm>
          <a:prstGeom prst="rect">
            <a:avLst/>
          </a:prstGeom>
        </p:spPr>
        <p:txBody>
          <a:bodyPr/>
          <a:lstStyle>
            <a:lvl1pPr>
              <a:defRPr sz="1200">
                <a:solidFill>
                  <a:schemeClr val="tx1">
                    <a:lumMod val="50000"/>
                    <a:lumOff val="50000"/>
                  </a:schemeClr>
                </a:solidFill>
              </a:defRPr>
            </a:lvl1pPr>
          </a:lstStyle>
          <a:p>
            <a:fld id="{9FD1594A-4D42-4F98-9855-B57C3A277F5F}" type="slidenum">
              <a:rPr lang="lt-LT" smtClean="0"/>
              <a:pPr/>
              <a:t>‹#›</a:t>
            </a:fld>
            <a:endParaRPr lang="lt-LT" dirty="0"/>
          </a:p>
        </p:txBody>
      </p:sp>
    </p:spTree>
    <p:extLst>
      <p:ext uri="{BB962C8B-B14F-4D97-AF65-F5344CB8AC3E}">
        <p14:creationId xmlns:p14="http://schemas.microsoft.com/office/powerpoint/2010/main" val="14755201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lt-L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2"/>
          </p:nvPr>
        </p:nvSpPr>
        <p:spPr>
          <a:xfrm>
            <a:off x="3923928" y="649287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2A50A4-1C43-474E-AE7A-9546F5782C81}" type="datetime1">
              <a:rPr lang="lt-LT" smtClean="0"/>
              <a:pPr/>
              <a:t>2015-06-29</a:t>
            </a:fld>
            <a:endParaRPr lang="lt-LT"/>
          </a:p>
        </p:txBody>
      </p:sp>
      <p:sp>
        <p:nvSpPr>
          <p:cNvPr id="8" name="Slide Number Placeholder 5"/>
          <p:cNvSpPr>
            <a:spLocks noGrp="1"/>
          </p:cNvSpPr>
          <p:nvPr>
            <p:ph type="sldNum" sz="quarter" idx="4"/>
          </p:nvPr>
        </p:nvSpPr>
        <p:spPr>
          <a:xfrm>
            <a:off x="8676456" y="6597352"/>
            <a:ext cx="467544" cy="260648"/>
          </a:xfrm>
          <a:prstGeom prst="rect">
            <a:avLst/>
          </a:prstGeom>
        </p:spPr>
        <p:txBody>
          <a:bodyPr/>
          <a:lstStyle>
            <a:lvl1pPr>
              <a:defRPr sz="1200">
                <a:solidFill>
                  <a:schemeClr val="tx1">
                    <a:lumMod val="50000"/>
                    <a:lumOff val="50000"/>
                  </a:schemeClr>
                </a:solidFill>
              </a:defRPr>
            </a:lvl1pPr>
          </a:lstStyle>
          <a:p>
            <a:fld id="{9FD1594A-4D42-4F98-9855-B57C3A277F5F}" type="slidenum">
              <a:rPr lang="lt-LT" smtClean="0"/>
              <a:pPr/>
              <a:t>‹#›</a:t>
            </a:fld>
            <a:endParaRPr lang="lt-LT" dirty="0"/>
          </a:p>
        </p:txBody>
      </p:sp>
      <p:pic>
        <p:nvPicPr>
          <p:cNvPr id="9" name="Picture 12" descr="Spinter logo"/>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179512" y="6669360"/>
            <a:ext cx="1152128" cy="135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2809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7" r:id="rId12"/>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1588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lt-LT"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smtClean="0"/>
          </a:p>
        </p:txBody>
      </p:sp>
      <p:sp>
        <p:nvSpPr>
          <p:cNvPr id="6" name="Slide Number Placeholder 5"/>
          <p:cNvSpPr>
            <a:spLocks noGrp="1"/>
          </p:cNvSpPr>
          <p:nvPr>
            <p:ph type="sldNum" sz="quarter" idx="4"/>
          </p:nvPr>
        </p:nvSpPr>
        <p:spPr>
          <a:xfrm>
            <a:off x="8620125" y="6608763"/>
            <a:ext cx="523875" cy="2492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82E23EFE-340A-4369-BA7F-088688BB47B7}" type="slidenum">
              <a:rPr lang="lt-LT">
                <a:solidFill>
                  <a:prstClr val="black">
                    <a:tint val="75000"/>
                  </a:prstClr>
                </a:solidFill>
              </a:rPr>
              <a:pPr>
                <a:defRPr/>
              </a:pPr>
              <a:t>‹#›</a:t>
            </a:fld>
            <a:endParaRPr lang="lt-LT">
              <a:solidFill>
                <a:prstClr val="black">
                  <a:tint val="75000"/>
                </a:prstClr>
              </a:solidFill>
            </a:endParaRPr>
          </a:p>
        </p:txBody>
      </p:sp>
      <p:pic>
        <p:nvPicPr>
          <p:cNvPr id="1029" name="Picture 12" descr="Spinter logo"/>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179388" y="6669088"/>
            <a:ext cx="1152525"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988771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iming>
    <p:tnLst>
      <p:par>
        <p:cTn id="1" dur="indefinite" restart="never" nodeType="tmRoot"/>
      </p:par>
    </p:tnLst>
  </p:timing>
  <p:hf hdr="0" ftr="0" dt="0"/>
  <p:txStyles>
    <p:titleStyle>
      <a:lvl1pPr algn="ctr" rtl="0" eaLnBrk="0" fontAlgn="base" hangingPunct="0">
        <a:spcBef>
          <a:spcPct val="0"/>
        </a:spcBef>
        <a:spcAft>
          <a:spcPct val="0"/>
        </a:spcAft>
        <a:defRPr sz="2400" kern="1200">
          <a:solidFill>
            <a:srgbClr val="1AB1AF"/>
          </a:solidFill>
          <a:latin typeface="+mj-lt"/>
          <a:ea typeface="+mj-ea"/>
          <a:cs typeface="+mj-cs"/>
        </a:defRPr>
      </a:lvl1pPr>
      <a:lvl2pPr algn="ctr" rtl="0" eaLnBrk="0" fontAlgn="base" hangingPunct="0">
        <a:spcBef>
          <a:spcPct val="0"/>
        </a:spcBef>
        <a:spcAft>
          <a:spcPct val="0"/>
        </a:spcAft>
        <a:defRPr sz="2400">
          <a:solidFill>
            <a:srgbClr val="1AB1AF"/>
          </a:solidFill>
          <a:latin typeface="Calibri" pitchFamily="34" charset="0"/>
        </a:defRPr>
      </a:lvl2pPr>
      <a:lvl3pPr algn="ctr" rtl="0" eaLnBrk="0" fontAlgn="base" hangingPunct="0">
        <a:spcBef>
          <a:spcPct val="0"/>
        </a:spcBef>
        <a:spcAft>
          <a:spcPct val="0"/>
        </a:spcAft>
        <a:defRPr sz="2400">
          <a:solidFill>
            <a:srgbClr val="1AB1AF"/>
          </a:solidFill>
          <a:latin typeface="Calibri" pitchFamily="34" charset="0"/>
        </a:defRPr>
      </a:lvl3pPr>
      <a:lvl4pPr algn="ctr" rtl="0" eaLnBrk="0" fontAlgn="base" hangingPunct="0">
        <a:spcBef>
          <a:spcPct val="0"/>
        </a:spcBef>
        <a:spcAft>
          <a:spcPct val="0"/>
        </a:spcAft>
        <a:defRPr sz="2400">
          <a:solidFill>
            <a:srgbClr val="1AB1AF"/>
          </a:solidFill>
          <a:latin typeface="Calibri" pitchFamily="34" charset="0"/>
        </a:defRPr>
      </a:lvl4pPr>
      <a:lvl5pPr algn="ctr" rtl="0" eaLnBrk="0" fontAlgn="base" hangingPunct="0">
        <a:spcBef>
          <a:spcPct val="0"/>
        </a:spcBef>
        <a:spcAft>
          <a:spcPct val="0"/>
        </a:spcAft>
        <a:defRPr sz="2400">
          <a:solidFill>
            <a:srgbClr val="1AB1AF"/>
          </a:solidFill>
          <a:latin typeface="Calibri" pitchFamily="34" charset="0"/>
        </a:defRPr>
      </a:lvl5pPr>
      <a:lvl6pPr marL="457200" algn="ctr" rtl="0" fontAlgn="base">
        <a:spcBef>
          <a:spcPct val="0"/>
        </a:spcBef>
        <a:spcAft>
          <a:spcPct val="0"/>
        </a:spcAft>
        <a:defRPr sz="2400">
          <a:solidFill>
            <a:srgbClr val="1AB1AF"/>
          </a:solidFill>
          <a:latin typeface="Calibri" pitchFamily="34" charset="0"/>
        </a:defRPr>
      </a:lvl6pPr>
      <a:lvl7pPr marL="914400" algn="ctr" rtl="0" fontAlgn="base">
        <a:spcBef>
          <a:spcPct val="0"/>
        </a:spcBef>
        <a:spcAft>
          <a:spcPct val="0"/>
        </a:spcAft>
        <a:defRPr sz="2400">
          <a:solidFill>
            <a:srgbClr val="1AB1AF"/>
          </a:solidFill>
          <a:latin typeface="Calibri" pitchFamily="34" charset="0"/>
        </a:defRPr>
      </a:lvl7pPr>
      <a:lvl8pPr marL="1371600" algn="ctr" rtl="0" fontAlgn="base">
        <a:spcBef>
          <a:spcPct val="0"/>
        </a:spcBef>
        <a:spcAft>
          <a:spcPct val="0"/>
        </a:spcAft>
        <a:defRPr sz="2400">
          <a:solidFill>
            <a:srgbClr val="1AB1AF"/>
          </a:solidFill>
          <a:latin typeface="Calibri" pitchFamily="34" charset="0"/>
        </a:defRPr>
      </a:lvl8pPr>
      <a:lvl9pPr marL="1828800" algn="ctr" rtl="0" fontAlgn="base">
        <a:spcBef>
          <a:spcPct val="0"/>
        </a:spcBef>
        <a:spcAft>
          <a:spcPct val="0"/>
        </a:spcAft>
        <a:defRPr sz="2400">
          <a:solidFill>
            <a:srgbClr val="1AB1AF"/>
          </a:solidFill>
          <a:latin typeface="Calibri" pitchFamily="34" charset="0"/>
        </a:defRPr>
      </a:lvl9pPr>
    </p:titleStyle>
    <p:bodyStyle>
      <a:lvl1pPr marL="342900" indent="-342900" algn="l" rtl="0" eaLnBrk="0" fontAlgn="base" hangingPunct="0">
        <a:spcBef>
          <a:spcPct val="20000"/>
        </a:spcBef>
        <a:spcAft>
          <a:spcPct val="0"/>
        </a:spcAft>
        <a:buClr>
          <a:srgbClr val="1AB1AF"/>
        </a:buClr>
        <a:buFont typeface="Wingdings" pitchFamily="2" charset="2"/>
        <a:buChar char="q"/>
        <a:defRPr sz="14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1AB1AF"/>
        </a:buClr>
        <a:buFont typeface="Arial" charset="0"/>
        <a:buChar char="–"/>
        <a:defRPr sz="1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1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14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4.emf"/><Relationship Id="rId4" Type="http://schemas.openxmlformats.org/officeDocument/2006/relationships/package" Target="../embeddings/Microsoft_Excel_Macro-Enabled_Worksheet3.xlsm"/></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5.emf"/><Relationship Id="rId4" Type="http://schemas.openxmlformats.org/officeDocument/2006/relationships/package" Target="../embeddings/Microsoft_Excel_Macro-Enabled_Worksheet4.xlsm"/></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16.emf"/><Relationship Id="rId4" Type="http://schemas.openxmlformats.org/officeDocument/2006/relationships/package" Target="../embeddings/Microsoft_Excel_Macro-Enabled_Worksheet5.xlsm"/></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7.emf"/><Relationship Id="rId4" Type="http://schemas.openxmlformats.org/officeDocument/2006/relationships/package" Target="../embeddings/Microsoft_Excel_Macro-Enabled_Worksheet6.xlsm"/></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18.emf"/><Relationship Id="rId4" Type="http://schemas.openxmlformats.org/officeDocument/2006/relationships/package" Target="../embeddings/Microsoft_Excel_Macro-Enabled_Worksheet7.xlsm"/></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19.emf"/><Relationship Id="rId4" Type="http://schemas.openxmlformats.org/officeDocument/2006/relationships/package" Target="../embeddings/Microsoft_Excel_Macro-Enabled_Worksheet8.xlsm"/></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20.emf"/><Relationship Id="rId4" Type="http://schemas.openxmlformats.org/officeDocument/2006/relationships/package" Target="../embeddings/Microsoft_Excel_Macro-Enabled_Worksheet9.xlsm"/></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21.emf"/><Relationship Id="rId4" Type="http://schemas.openxmlformats.org/officeDocument/2006/relationships/package" Target="../embeddings/Microsoft_Excel_Macro-Enabled_Worksheet10.xlsm"/></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image" Target="../media/image22.emf"/><Relationship Id="rId4" Type="http://schemas.openxmlformats.org/officeDocument/2006/relationships/package" Target="../embeddings/Microsoft_Excel_Macro-Enabled_Worksheet11.xlsm"/></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image" Target="../media/image23.emf"/><Relationship Id="rId4" Type="http://schemas.openxmlformats.org/officeDocument/2006/relationships/package" Target="../embeddings/Microsoft_Excel_Macro-Enabled_Worksheet12.xlsm"/></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14.vml"/><Relationship Id="rId5" Type="http://schemas.openxmlformats.org/officeDocument/2006/relationships/image" Target="../media/image24.emf"/><Relationship Id="rId4" Type="http://schemas.openxmlformats.org/officeDocument/2006/relationships/package" Target="../embeddings/Microsoft_Excel_Macro-Enabled_Worksheet13.xlsm"/></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5.vml"/><Relationship Id="rId5" Type="http://schemas.openxmlformats.org/officeDocument/2006/relationships/image" Target="../media/image25.emf"/><Relationship Id="rId4" Type="http://schemas.openxmlformats.org/officeDocument/2006/relationships/package" Target="../embeddings/Microsoft_Excel_Macro-Enabled_Worksheet14.xlsm"/></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image" Target="../media/image26.emf"/><Relationship Id="rId4" Type="http://schemas.openxmlformats.org/officeDocument/2006/relationships/package" Target="../embeddings/Microsoft_Excel_Macro-Enabled_Worksheet15.xlsm"/></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7.vml"/><Relationship Id="rId5" Type="http://schemas.openxmlformats.org/officeDocument/2006/relationships/image" Target="../media/image27.emf"/><Relationship Id="rId4" Type="http://schemas.openxmlformats.org/officeDocument/2006/relationships/package" Target="../embeddings/Microsoft_Excel_Macro-Enabled_Worksheet16.xlsm"/></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18.vml"/><Relationship Id="rId5" Type="http://schemas.openxmlformats.org/officeDocument/2006/relationships/image" Target="../media/image28.emf"/><Relationship Id="rId4" Type="http://schemas.openxmlformats.org/officeDocument/2006/relationships/package" Target="../embeddings/Microsoft_Excel_Macro-Enabled_Worksheet17.xlsm"/></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19.vml"/><Relationship Id="rId5" Type="http://schemas.openxmlformats.org/officeDocument/2006/relationships/image" Target="../media/image29.emf"/><Relationship Id="rId4" Type="http://schemas.openxmlformats.org/officeDocument/2006/relationships/package" Target="../embeddings/Microsoft_Excel_Macro-Enabled_Worksheet18.xlsm"/></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20.vml"/><Relationship Id="rId5" Type="http://schemas.openxmlformats.org/officeDocument/2006/relationships/image" Target="../media/image30.emf"/><Relationship Id="rId4" Type="http://schemas.openxmlformats.org/officeDocument/2006/relationships/package" Target="../embeddings/Microsoft_Excel_Macro-Enabled_Worksheet19.xlsm"/></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21.vml"/><Relationship Id="rId5" Type="http://schemas.openxmlformats.org/officeDocument/2006/relationships/image" Target="../media/image31.emf"/><Relationship Id="rId4" Type="http://schemas.openxmlformats.org/officeDocument/2006/relationships/package" Target="../embeddings/Microsoft_Excel_Macro-Enabled_Worksheet20.xlsm"/></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22.vml"/><Relationship Id="rId5" Type="http://schemas.openxmlformats.org/officeDocument/2006/relationships/image" Target="../media/image32.emf"/><Relationship Id="rId4" Type="http://schemas.openxmlformats.org/officeDocument/2006/relationships/package" Target="../embeddings/Microsoft_Excel_Macro-Enabled_Worksheet21.xlsm"/></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23.vml"/><Relationship Id="rId5" Type="http://schemas.openxmlformats.org/officeDocument/2006/relationships/image" Target="../media/image33.emf"/><Relationship Id="rId4" Type="http://schemas.openxmlformats.org/officeDocument/2006/relationships/package" Target="../embeddings/Microsoft_Excel_Macro-Enabled_Worksheet22.xlsm"/></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24.vml"/><Relationship Id="rId5" Type="http://schemas.openxmlformats.org/officeDocument/2006/relationships/image" Target="../media/image34.emf"/><Relationship Id="rId4" Type="http://schemas.openxmlformats.org/officeDocument/2006/relationships/package" Target="../embeddings/Microsoft_Excel_Macro-Enabled_Worksheet23.xlsm"/></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25.vml"/><Relationship Id="rId5" Type="http://schemas.openxmlformats.org/officeDocument/2006/relationships/image" Target="../media/image35.emf"/><Relationship Id="rId4" Type="http://schemas.openxmlformats.org/officeDocument/2006/relationships/package" Target="../embeddings/Microsoft_Excel_Macro-Enabled_Worksheet24.xlsm"/></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11.emf"/><Relationship Id="rId3" Type="http://schemas.openxmlformats.org/officeDocument/2006/relationships/oleObject" Target="../embeddings/oleObject1.bin"/><Relationship Id="rId7" Type="http://schemas.openxmlformats.org/officeDocument/2006/relationships/oleObject" Target="../embeddings/Microsoft_Excel_97-2003_Worksheet2.xls"/><Relationship Id="rId2" Type="http://schemas.openxmlformats.org/officeDocument/2006/relationships/slideLayout" Target="../slideLayouts/slideLayout14.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0.emf"/><Relationship Id="rId4" Type="http://schemas.openxmlformats.org/officeDocument/2006/relationships/oleObject" Target="../embeddings/Microsoft_Excel_97-2003_Worksheet1.xls"/></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2.emf"/><Relationship Id="rId4" Type="http://schemas.openxmlformats.org/officeDocument/2006/relationships/package" Target="../embeddings/Microsoft_Excel_Macro-Enabled_Worksheet1.xlsm"/></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3.emf"/><Relationship Id="rId4" Type="http://schemas.openxmlformats.org/officeDocument/2006/relationships/package" Target="../embeddings/Microsoft_Excel_Macro-Enabled_Worksheet2.xlsm"/></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4" descr="C:\Users\PC\Desktop\spinter outline 7px.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250" y="724250"/>
            <a:ext cx="3290888"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C:\Users\Vartotojas\Desktop\Picture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5880" y="428817"/>
            <a:ext cx="3748088" cy="537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0"/>
          <p:cNvPicPr>
            <a:picLocks noChangeAspect="1" noChangeArrowheads="1"/>
          </p:cNvPicPr>
          <p:nvPr/>
        </p:nvPicPr>
        <p:blipFill>
          <a:blip r:embed="rId4">
            <a:extLst>
              <a:ext uri="{28A0092B-C50C-407E-A947-70E740481C1C}">
                <a14:useLocalDpi xmlns:a14="http://schemas.microsoft.com/office/drawing/2010/main" val="0"/>
              </a:ext>
            </a:extLst>
          </a:blip>
          <a:srcRect r="2058" b="21495"/>
          <a:stretch>
            <a:fillRect/>
          </a:stretch>
        </p:blipFill>
        <p:spPr bwMode="auto">
          <a:xfrm>
            <a:off x="395536" y="5696300"/>
            <a:ext cx="846296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ESOMAR"/>
          <p:cNvPicPr>
            <a:picLocks noChangeAspect="1" noChangeArrowheads="1"/>
          </p:cNvPicPr>
          <p:nvPr/>
        </p:nvPicPr>
        <p:blipFill>
          <a:blip r:embed="rId5">
            <a:grayscl/>
            <a:extLst>
              <a:ext uri="{28A0092B-C50C-407E-A947-70E740481C1C}">
                <a14:useLocalDpi xmlns:a14="http://schemas.microsoft.com/office/drawing/2010/main" val="0"/>
              </a:ext>
            </a:extLst>
          </a:blip>
          <a:srcRect r="33055"/>
          <a:stretch>
            <a:fillRect/>
          </a:stretch>
        </p:blipFill>
        <p:spPr bwMode="auto">
          <a:xfrm>
            <a:off x="2297113" y="6062663"/>
            <a:ext cx="1403350"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1" descr="iris"/>
          <p:cNvPicPr>
            <a:picLocks noChangeAspect="1" noChangeArrowheads="1"/>
          </p:cNvPicPr>
          <p:nvPr/>
        </p:nvPicPr>
        <p:blipFill>
          <a:blip r:embed="rId6">
            <a:grayscl/>
            <a:extLst>
              <a:ext uri="{28A0092B-C50C-407E-A947-70E740481C1C}">
                <a14:useLocalDpi xmlns:a14="http://schemas.microsoft.com/office/drawing/2010/main" val="0"/>
              </a:ext>
            </a:extLst>
          </a:blip>
          <a:srcRect/>
          <a:stretch>
            <a:fillRect/>
          </a:stretch>
        </p:blipFill>
        <p:spPr bwMode="auto">
          <a:xfrm>
            <a:off x="800100" y="6132513"/>
            <a:ext cx="12700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5"/>
          <p:cNvSpPr>
            <a:spLocks noChangeArrowheads="1"/>
          </p:cNvSpPr>
          <p:nvPr/>
        </p:nvSpPr>
        <p:spPr bwMode="auto">
          <a:xfrm>
            <a:off x="7786710" y="6143644"/>
            <a:ext cx="97174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sz="1400" dirty="0" smtClean="0">
                <a:solidFill>
                  <a:schemeClr val="tx1">
                    <a:lumMod val="50000"/>
                    <a:lumOff val="50000"/>
                  </a:schemeClr>
                </a:solidFill>
                <a:cs typeface="Arial" charset="0"/>
              </a:rPr>
              <a:t>June</a:t>
            </a:r>
            <a:r>
              <a:rPr lang="en-GB" sz="1400" b="0" dirty="0" smtClean="0">
                <a:solidFill>
                  <a:schemeClr val="tx1">
                    <a:lumMod val="50000"/>
                    <a:lumOff val="50000"/>
                  </a:schemeClr>
                </a:solidFill>
                <a:cs typeface="Arial" charset="0"/>
              </a:rPr>
              <a:t>, 2015</a:t>
            </a:r>
            <a:endParaRPr lang="en-GB" sz="1400" b="0" dirty="0">
              <a:solidFill>
                <a:schemeClr val="tx1">
                  <a:lumMod val="50000"/>
                  <a:lumOff val="50000"/>
                </a:schemeClr>
              </a:solidFill>
              <a:cs typeface="Arial" charset="0"/>
            </a:endParaRPr>
          </a:p>
        </p:txBody>
      </p:sp>
      <p:sp>
        <p:nvSpPr>
          <p:cNvPr id="10" name="TextBox 13"/>
          <p:cNvSpPr txBox="1">
            <a:spLocks noChangeArrowheads="1"/>
          </p:cNvSpPr>
          <p:nvPr/>
        </p:nvSpPr>
        <p:spPr bwMode="auto">
          <a:xfrm>
            <a:off x="4953000" y="3429000"/>
            <a:ext cx="2819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rgbClr val="5F5F5F"/>
                </a:solidFill>
                <a:latin typeface="Arial" charset="0"/>
              </a:defRPr>
            </a:lvl1pPr>
            <a:lvl2pPr marL="742950" indent="-285750">
              <a:defRPr sz="1200">
                <a:solidFill>
                  <a:srgbClr val="5F5F5F"/>
                </a:solidFill>
                <a:latin typeface="Arial" charset="0"/>
              </a:defRPr>
            </a:lvl2pPr>
            <a:lvl3pPr marL="1143000" indent="-228600">
              <a:defRPr sz="1200">
                <a:solidFill>
                  <a:srgbClr val="5F5F5F"/>
                </a:solidFill>
                <a:latin typeface="Arial" charset="0"/>
              </a:defRPr>
            </a:lvl3pPr>
            <a:lvl4pPr marL="1600200" indent="-228600">
              <a:defRPr sz="1200">
                <a:solidFill>
                  <a:srgbClr val="5F5F5F"/>
                </a:solidFill>
                <a:latin typeface="Arial" charset="0"/>
              </a:defRPr>
            </a:lvl4pPr>
            <a:lvl5pPr marL="2057400" indent="-228600">
              <a:defRPr sz="1200">
                <a:solidFill>
                  <a:srgbClr val="5F5F5F"/>
                </a:solidFill>
                <a:latin typeface="Arial" charset="0"/>
              </a:defRPr>
            </a:lvl5pPr>
            <a:lvl6pPr marL="2514600" indent="-228600" algn="just" eaLnBrk="0" fontAlgn="base" hangingPunct="0">
              <a:spcBef>
                <a:spcPct val="50000"/>
              </a:spcBef>
              <a:spcAft>
                <a:spcPct val="0"/>
              </a:spcAft>
              <a:defRPr sz="1200">
                <a:solidFill>
                  <a:srgbClr val="5F5F5F"/>
                </a:solidFill>
                <a:latin typeface="Arial" charset="0"/>
              </a:defRPr>
            </a:lvl6pPr>
            <a:lvl7pPr marL="2971800" indent="-228600" algn="just" eaLnBrk="0" fontAlgn="base" hangingPunct="0">
              <a:spcBef>
                <a:spcPct val="50000"/>
              </a:spcBef>
              <a:spcAft>
                <a:spcPct val="0"/>
              </a:spcAft>
              <a:defRPr sz="1200">
                <a:solidFill>
                  <a:srgbClr val="5F5F5F"/>
                </a:solidFill>
                <a:latin typeface="Arial" charset="0"/>
              </a:defRPr>
            </a:lvl7pPr>
            <a:lvl8pPr marL="3429000" indent="-228600" algn="just" eaLnBrk="0" fontAlgn="base" hangingPunct="0">
              <a:spcBef>
                <a:spcPct val="50000"/>
              </a:spcBef>
              <a:spcAft>
                <a:spcPct val="0"/>
              </a:spcAft>
              <a:defRPr sz="1200">
                <a:solidFill>
                  <a:srgbClr val="5F5F5F"/>
                </a:solidFill>
                <a:latin typeface="Arial" charset="0"/>
              </a:defRPr>
            </a:lvl8pPr>
            <a:lvl9pPr marL="3886200" indent="-228600" algn="just" eaLnBrk="0" fontAlgn="base" hangingPunct="0">
              <a:spcBef>
                <a:spcPct val="50000"/>
              </a:spcBef>
              <a:spcAft>
                <a:spcPct val="0"/>
              </a:spcAft>
              <a:defRPr sz="1200">
                <a:solidFill>
                  <a:srgbClr val="5F5F5F"/>
                </a:solidFill>
                <a:latin typeface="Arial" charset="0"/>
              </a:defRPr>
            </a:lvl9pPr>
          </a:lstStyle>
          <a:p>
            <a:pPr algn="l" eaLnBrk="1" hangingPunct="1">
              <a:spcBef>
                <a:spcPct val="0"/>
              </a:spcBef>
            </a:pPr>
            <a:r>
              <a:rPr lang="en-GB" b="1" dirty="0" smtClean="0">
                <a:solidFill>
                  <a:srgbClr val="7F7F7F"/>
                </a:solidFill>
                <a:latin typeface="Calibri" pitchFamily="34" charset="0"/>
                <a:cs typeface="Arial" charset="0"/>
              </a:rPr>
              <a:t> customer</a:t>
            </a:r>
            <a:endParaRPr lang="en-GB" b="1" dirty="0">
              <a:solidFill>
                <a:srgbClr val="7F7F7F"/>
              </a:solidFill>
              <a:latin typeface="Calibri" pitchFamily="34" charset="0"/>
              <a:cs typeface="Arial" charset="0"/>
            </a:endParaRPr>
          </a:p>
        </p:txBody>
      </p:sp>
      <p:pic>
        <p:nvPicPr>
          <p:cNvPr id="12" name="Picture 12" descr="Spinter logo"/>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48064" y="5073377"/>
            <a:ext cx="19431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13"/>
          <p:cNvSpPr txBox="1">
            <a:spLocks noChangeArrowheads="1"/>
          </p:cNvSpPr>
          <p:nvPr/>
        </p:nvSpPr>
        <p:spPr bwMode="auto">
          <a:xfrm>
            <a:off x="4932040" y="4797152"/>
            <a:ext cx="2819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rgbClr val="5F5F5F"/>
                </a:solidFill>
                <a:latin typeface="Arial" charset="0"/>
              </a:defRPr>
            </a:lvl1pPr>
            <a:lvl2pPr marL="742950" indent="-285750">
              <a:defRPr sz="1200">
                <a:solidFill>
                  <a:srgbClr val="5F5F5F"/>
                </a:solidFill>
                <a:latin typeface="Arial" charset="0"/>
              </a:defRPr>
            </a:lvl2pPr>
            <a:lvl3pPr marL="1143000" indent="-228600">
              <a:defRPr sz="1200">
                <a:solidFill>
                  <a:srgbClr val="5F5F5F"/>
                </a:solidFill>
                <a:latin typeface="Arial" charset="0"/>
              </a:defRPr>
            </a:lvl3pPr>
            <a:lvl4pPr marL="1600200" indent="-228600">
              <a:defRPr sz="1200">
                <a:solidFill>
                  <a:srgbClr val="5F5F5F"/>
                </a:solidFill>
                <a:latin typeface="Arial" charset="0"/>
              </a:defRPr>
            </a:lvl4pPr>
            <a:lvl5pPr marL="2057400" indent="-228600">
              <a:defRPr sz="1200">
                <a:solidFill>
                  <a:srgbClr val="5F5F5F"/>
                </a:solidFill>
                <a:latin typeface="Arial" charset="0"/>
              </a:defRPr>
            </a:lvl5pPr>
            <a:lvl6pPr marL="2514600" indent="-228600" algn="just" eaLnBrk="0" fontAlgn="base" hangingPunct="0">
              <a:spcBef>
                <a:spcPct val="50000"/>
              </a:spcBef>
              <a:spcAft>
                <a:spcPct val="0"/>
              </a:spcAft>
              <a:defRPr sz="1200">
                <a:solidFill>
                  <a:srgbClr val="5F5F5F"/>
                </a:solidFill>
                <a:latin typeface="Arial" charset="0"/>
              </a:defRPr>
            </a:lvl6pPr>
            <a:lvl7pPr marL="2971800" indent="-228600" algn="just" eaLnBrk="0" fontAlgn="base" hangingPunct="0">
              <a:spcBef>
                <a:spcPct val="50000"/>
              </a:spcBef>
              <a:spcAft>
                <a:spcPct val="0"/>
              </a:spcAft>
              <a:defRPr sz="1200">
                <a:solidFill>
                  <a:srgbClr val="5F5F5F"/>
                </a:solidFill>
                <a:latin typeface="Arial" charset="0"/>
              </a:defRPr>
            </a:lvl7pPr>
            <a:lvl8pPr marL="3429000" indent="-228600" algn="just" eaLnBrk="0" fontAlgn="base" hangingPunct="0">
              <a:spcBef>
                <a:spcPct val="50000"/>
              </a:spcBef>
              <a:spcAft>
                <a:spcPct val="0"/>
              </a:spcAft>
              <a:defRPr sz="1200">
                <a:solidFill>
                  <a:srgbClr val="5F5F5F"/>
                </a:solidFill>
                <a:latin typeface="Arial" charset="0"/>
              </a:defRPr>
            </a:lvl8pPr>
            <a:lvl9pPr marL="3886200" indent="-228600" algn="just" eaLnBrk="0" fontAlgn="base" hangingPunct="0">
              <a:spcBef>
                <a:spcPct val="50000"/>
              </a:spcBef>
              <a:spcAft>
                <a:spcPct val="0"/>
              </a:spcAft>
              <a:defRPr sz="1200">
                <a:solidFill>
                  <a:srgbClr val="5F5F5F"/>
                </a:solidFill>
                <a:latin typeface="Arial" charset="0"/>
              </a:defRPr>
            </a:lvl9pPr>
          </a:lstStyle>
          <a:p>
            <a:pPr algn="l" eaLnBrk="1" hangingPunct="1">
              <a:spcBef>
                <a:spcPct val="0"/>
              </a:spcBef>
            </a:pPr>
            <a:r>
              <a:rPr lang="en-GB" b="1" dirty="0" smtClean="0">
                <a:solidFill>
                  <a:srgbClr val="7F7F7F"/>
                </a:solidFill>
                <a:latin typeface="Calibri" pitchFamily="34" charset="0"/>
                <a:cs typeface="Arial" charset="0"/>
              </a:rPr>
              <a:t>contractor</a:t>
            </a:r>
            <a:endParaRPr lang="en-GB" b="1" dirty="0">
              <a:solidFill>
                <a:srgbClr val="7F7F7F"/>
              </a:solidFill>
              <a:latin typeface="Calibri" pitchFamily="34" charset="0"/>
              <a:cs typeface="Arial" charset="0"/>
            </a:endParaRPr>
          </a:p>
        </p:txBody>
      </p:sp>
      <p:pic>
        <p:nvPicPr>
          <p:cNvPr id="99330" name="Picture 2" descr="Lietuvos laisvosios rinkos institutas"/>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48064" y="3726008"/>
            <a:ext cx="1400184" cy="688616"/>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5"/>
          <p:cNvSpPr>
            <a:spLocks noChangeArrowheads="1"/>
          </p:cNvSpPr>
          <p:nvPr/>
        </p:nvSpPr>
        <p:spPr bwMode="auto">
          <a:xfrm>
            <a:off x="4627017" y="1071546"/>
            <a:ext cx="4231481" cy="2185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spcBef>
                <a:spcPct val="0"/>
              </a:spcBef>
            </a:pPr>
            <a:r>
              <a:rPr kumimoji="1" lang="en-GB" sz="2800" dirty="0" smtClean="0">
                <a:solidFill>
                  <a:schemeClr val="tx1">
                    <a:lumMod val="65000"/>
                    <a:lumOff val="35000"/>
                  </a:schemeClr>
                </a:solidFill>
                <a:cs typeface="Tahoma" pitchFamily="34" charset="0"/>
              </a:rPr>
              <a:t>Resident Opinion Research Regarding Shadow Activities</a:t>
            </a:r>
          </a:p>
          <a:p>
            <a:pPr algn="ctr">
              <a:spcBef>
                <a:spcPct val="0"/>
              </a:spcBef>
            </a:pPr>
            <a:endParaRPr kumimoji="1" lang="en-GB" sz="2800" dirty="0" smtClean="0">
              <a:solidFill>
                <a:schemeClr val="tx1">
                  <a:lumMod val="65000"/>
                  <a:lumOff val="35000"/>
                </a:schemeClr>
              </a:solidFill>
              <a:cs typeface="Tahoma" pitchFamily="34" charset="0"/>
            </a:endParaRPr>
          </a:p>
          <a:p>
            <a:pPr algn="ctr">
              <a:spcBef>
                <a:spcPct val="0"/>
              </a:spcBef>
            </a:pPr>
            <a:r>
              <a:rPr kumimoji="1" lang="en-GB" sz="2400" i="1" dirty="0" smtClean="0">
                <a:solidFill>
                  <a:schemeClr val="tx1">
                    <a:lumMod val="65000"/>
                    <a:lumOff val="35000"/>
                  </a:schemeClr>
                </a:solidFill>
                <a:cs typeface="Tahoma" pitchFamily="34" charset="0"/>
              </a:rPr>
              <a:t>Belarus</a:t>
            </a:r>
            <a:endParaRPr kumimoji="1" lang="en-GB" sz="2800" i="1" dirty="0" smtClean="0">
              <a:solidFill>
                <a:schemeClr val="tx1">
                  <a:lumMod val="65000"/>
                  <a:lumOff val="35000"/>
                </a:schemeClr>
              </a:solidFill>
              <a:cs typeface="Tahoma" pitchFamily="34" charset="0"/>
            </a:endParaRPr>
          </a:p>
        </p:txBody>
      </p:sp>
    </p:spTree>
    <p:extLst>
      <p:ext uri="{BB962C8B-B14F-4D97-AF65-F5344CB8AC3E}">
        <p14:creationId xmlns:p14="http://schemas.microsoft.com/office/powerpoint/2010/main" val="41361586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4"/>
          </p:nvPr>
        </p:nvSpPr>
        <p:spPr/>
        <p:txBody>
          <a:bodyPr/>
          <a:lstStyle/>
          <a:p>
            <a:fld id="{9FD1594A-4D42-4F98-9855-B57C3A277F5F}" type="slidenum">
              <a:rPr lang="en-GB" smtClean="0"/>
              <a:pPr/>
              <a:t>10</a:t>
            </a:fld>
            <a:endParaRPr lang="en-GB" dirty="0"/>
          </a:p>
        </p:txBody>
      </p:sp>
      <p:sp>
        <p:nvSpPr>
          <p:cNvPr id="10" name="Text Box 4"/>
          <p:cNvSpPr txBox="1">
            <a:spLocks noChangeArrowheads="1"/>
          </p:cNvSpPr>
          <p:nvPr/>
        </p:nvSpPr>
        <p:spPr bwMode="auto">
          <a:xfrm>
            <a:off x="0" y="947629"/>
            <a:ext cx="91439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Sometimes people engage in shadow activities. They get part or all of their wages “in an envelope” (or “under the table”) or buy goods or services from people who do not pay taxes. People who carry out these activities risk disclosure, fines or additional tax bills from the authorities.</a:t>
            </a:r>
          </a:p>
        </p:txBody>
      </p:sp>
      <p:sp>
        <p:nvSpPr>
          <p:cNvPr id="16"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BELARUS</a:t>
            </a:r>
            <a:endParaRPr lang="en-GB" sz="1000" b="1" dirty="0">
              <a:cs typeface="Arial" charset="0"/>
            </a:endParaRPr>
          </a:p>
        </p:txBody>
      </p:sp>
      <p:graphicFrame>
        <p:nvGraphicFramePr>
          <p:cNvPr id="149507" name="Object 3"/>
          <p:cNvGraphicFramePr>
            <a:graphicFrameLocks/>
          </p:cNvGraphicFramePr>
          <p:nvPr>
            <p:extLst>
              <p:ext uri="{D42A27DB-BD31-4B8C-83A1-F6EECF244321}">
                <p14:modId xmlns:p14="http://schemas.microsoft.com/office/powerpoint/2010/main" val="3315906911"/>
              </p:ext>
            </p:extLst>
          </p:nvPr>
        </p:nvGraphicFramePr>
        <p:xfrm>
          <a:off x="71438" y="2197100"/>
          <a:ext cx="8518525" cy="3897313"/>
        </p:xfrm>
        <a:graphic>
          <a:graphicData uri="http://schemas.openxmlformats.org/presentationml/2006/ole">
            <mc:AlternateContent xmlns:mc="http://schemas.openxmlformats.org/markup-compatibility/2006">
              <mc:Choice xmlns:v="urn:schemas-microsoft-com:vml" Requires="v">
                <p:oleObj spid="_x0000_s151573" name="Macro-Enabled Worksheet" r:id="rId4" imgW="7343997" imgH="3362276" progId="Excel.SheetMacroEnabled.12">
                  <p:embed/>
                </p:oleObj>
              </mc:Choice>
              <mc:Fallback>
                <p:oleObj name="Macro-Enabled Worksheet" r:id="rId4" imgW="7343997" imgH="3362276" progId="Excel.SheetMacroEnabled.12">
                  <p:embed/>
                  <p:pic>
                    <p:nvPicPr>
                      <p:cNvPr id="0" name="Picture 15"/>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438" y="2197100"/>
                        <a:ext cx="8518525" cy="3897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0" y="1558341"/>
            <a:ext cx="7500958" cy="584775"/>
          </a:xfrm>
          <a:prstGeom prst="rect">
            <a:avLst/>
          </a:prstGeom>
          <a:solidFill>
            <a:schemeClr val="bg1">
              <a:lumMod val="65000"/>
            </a:schemeClr>
          </a:solidFill>
        </p:spPr>
        <p:txBody>
          <a:bodyPr wrap="square" rtlCol="0">
            <a:spAutoFit/>
          </a:bodyPr>
          <a:lstStyle/>
          <a:p>
            <a:r>
              <a:rPr lang="en-GB" sz="1400" b="1" i="1" dirty="0" smtClean="0">
                <a:solidFill>
                  <a:schemeClr val="bg1"/>
                </a:solidFill>
              </a:rPr>
              <a:t>In your opinion, what is the likelihood to be </a:t>
            </a:r>
            <a:r>
              <a:rPr lang="en-GB" sz="1600" b="1" i="1" dirty="0" smtClean="0">
                <a:solidFill>
                  <a:schemeClr val="bg1"/>
                </a:solidFill>
              </a:rPr>
              <a:t>detected purchasing a good or service from an illegal source that is not registered and doesn’t pay taxes?</a:t>
            </a:r>
            <a:endParaRPr lang="en-GB" sz="1600" b="1" i="1" dirty="0">
              <a:solidFill>
                <a:schemeClr val="bg1"/>
              </a:solidFill>
            </a:endParaRPr>
          </a:p>
        </p:txBody>
      </p:sp>
      <p:sp>
        <p:nvSpPr>
          <p:cNvPr id="13" name="Rectangle 15"/>
          <p:cNvSpPr>
            <a:spLocks noChangeArrowheads="1"/>
          </p:cNvSpPr>
          <p:nvPr/>
        </p:nvSpPr>
        <p:spPr bwMode="auto">
          <a:xfrm>
            <a:off x="-1" y="71414"/>
            <a:ext cx="914113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Likelihood to be detected engaging in shadow activities (%)</a:t>
            </a:r>
          </a:p>
          <a:p>
            <a:pPr algn="ctr"/>
            <a:r>
              <a:rPr lang="en-GB" i="1" dirty="0" smtClean="0">
                <a:solidFill>
                  <a:srgbClr val="1AB1AF"/>
                </a:solidFill>
                <a:latin typeface="Calibri" pitchFamily="34" charset="0"/>
              </a:rPr>
              <a:t>Comparison of </a:t>
            </a:r>
            <a:r>
              <a:rPr lang="en-GB" i="1" dirty="0" smtClean="0">
                <a:solidFill>
                  <a:schemeClr val="accent2"/>
                </a:solidFill>
                <a:latin typeface="Calibri" pitchFamily="34" charset="0"/>
              </a:rPr>
              <a:t>respondents who have / have not bought goods or services from the illegal seller</a:t>
            </a:r>
            <a:endParaRPr lang="en-GB" i="1" dirty="0">
              <a:solidFill>
                <a:schemeClr val="accent2"/>
              </a:solidFill>
              <a:latin typeface="Calibri" pitchFamily="34" charset="0"/>
            </a:endParaRPr>
          </a:p>
        </p:txBody>
      </p:sp>
      <p:sp>
        <p:nvSpPr>
          <p:cNvPr id="14" name="Text Box 11"/>
          <p:cNvSpPr txBox="1">
            <a:spLocks noChangeArrowheads="1"/>
          </p:cNvSpPr>
          <p:nvPr/>
        </p:nvSpPr>
        <p:spPr bwMode="auto">
          <a:xfrm>
            <a:off x="8495928" y="3111341"/>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latin typeface="+mn-lt"/>
              </a:rPr>
              <a:t>N=1002</a:t>
            </a:r>
            <a:endParaRPr lang="en-GB" sz="1000" dirty="0">
              <a:latin typeface="+mn-lt"/>
            </a:endParaRPr>
          </a:p>
        </p:txBody>
      </p:sp>
      <p:sp>
        <p:nvSpPr>
          <p:cNvPr id="19" name="Text Box 11"/>
          <p:cNvSpPr txBox="1">
            <a:spLocks noChangeArrowheads="1"/>
          </p:cNvSpPr>
          <p:nvPr/>
        </p:nvSpPr>
        <p:spPr bwMode="auto">
          <a:xfrm>
            <a:off x="8506252" y="4611539"/>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latin typeface="+mn-lt"/>
              </a:rPr>
              <a:t>N=378</a:t>
            </a:r>
            <a:endParaRPr lang="en-GB" sz="1000" dirty="0">
              <a:latin typeface="+mn-lt"/>
            </a:endParaRPr>
          </a:p>
        </p:txBody>
      </p:sp>
      <p:sp>
        <p:nvSpPr>
          <p:cNvPr id="20" name="Text Box 11"/>
          <p:cNvSpPr txBox="1">
            <a:spLocks noChangeArrowheads="1"/>
          </p:cNvSpPr>
          <p:nvPr/>
        </p:nvSpPr>
        <p:spPr bwMode="auto">
          <a:xfrm>
            <a:off x="8501122" y="5429264"/>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latin typeface="+mn-lt"/>
              </a:rPr>
              <a:t>N=547</a:t>
            </a:r>
            <a:endParaRPr lang="en-GB" sz="1000" dirty="0">
              <a:latin typeface="+mn-lt"/>
            </a:endParaRPr>
          </a:p>
        </p:txBody>
      </p:sp>
    </p:spTree>
    <p:extLst>
      <p:ext uri="{BB962C8B-B14F-4D97-AF65-F5344CB8AC3E}">
        <p14:creationId xmlns:p14="http://schemas.microsoft.com/office/powerpoint/2010/main" val="4822618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
          <p:cNvSpPr>
            <a:spLocks noChangeArrowheads="1"/>
          </p:cNvSpPr>
          <p:nvPr/>
        </p:nvSpPr>
        <p:spPr bwMode="auto">
          <a:xfrm>
            <a:off x="1" y="231031"/>
            <a:ext cx="91411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Perception of punishment for engaging in shadow activities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4"/>
          </p:nvPr>
        </p:nvSpPr>
        <p:spPr/>
        <p:txBody>
          <a:bodyPr/>
          <a:lstStyle/>
          <a:p>
            <a:fld id="{9FD1594A-4D42-4F98-9855-B57C3A277F5F}" type="slidenum">
              <a:rPr lang="en-GB" smtClean="0"/>
              <a:pPr/>
              <a:t>11</a:t>
            </a:fld>
            <a:endParaRPr lang="en-GB" dirty="0"/>
          </a:p>
        </p:txBody>
      </p:sp>
      <p:sp>
        <p:nvSpPr>
          <p:cNvPr id="10" name="Text Box 4"/>
          <p:cNvSpPr txBox="1">
            <a:spLocks noChangeArrowheads="1"/>
          </p:cNvSpPr>
          <p:nvPr/>
        </p:nvSpPr>
        <p:spPr bwMode="auto">
          <a:xfrm>
            <a:off x="0" y="947629"/>
            <a:ext cx="850563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Sometimes people engage in shadow activities. They get part or all of their wages “in an envelope” (or “under the table”) or buy goods or services from people who do not pay taxes. People who carry out these activities risk disclosure, fines or additional tax bills from the authorities.</a:t>
            </a:r>
          </a:p>
          <a:p>
            <a:r>
              <a:rPr lang="en-GB" sz="1200" b="0" i="1" dirty="0" smtClean="0">
                <a:solidFill>
                  <a:schemeClr val="tx1">
                    <a:lumMod val="65000"/>
                    <a:lumOff val="35000"/>
                  </a:schemeClr>
                </a:solidFill>
                <a:latin typeface="+mj-lt"/>
              </a:rPr>
              <a:t>In your opinion, how severe will the punishment be in such circumstances?</a:t>
            </a:r>
            <a:endParaRPr lang="en-GB" sz="1200" b="0" i="1" dirty="0">
              <a:solidFill>
                <a:schemeClr val="tx1">
                  <a:lumMod val="65000"/>
                  <a:lumOff val="35000"/>
                </a:schemeClr>
              </a:solidFill>
              <a:latin typeface="+mj-lt"/>
            </a:endParaRPr>
          </a:p>
        </p:txBody>
      </p:sp>
      <p:sp>
        <p:nvSpPr>
          <p:cNvPr id="11" name="Text Box 11"/>
          <p:cNvSpPr txBox="1">
            <a:spLocks noChangeArrowheads="1"/>
          </p:cNvSpPr>
          <p:nvPr/>
        </p:nvSpPr>
        <p:spPr bwMode="auto">
          <a:xfrm>
            <a:off x="8493061" y="908720"/>
            <a:ext cx="64807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l">
              <a:spcBef>
                <a:spcPct val="0"/>
              </a:spcBef>
            </a:pPr>
            <a:r>
              <a:rPr lang="en-GB" sz="1100" dirty="0" smtClean="0">
                <a:latin typeface="+mn-lt"/>
              </a:rPr>
              <a:t>N=1002</a:t>
            </a:r>
            <a:endParaRPr lang="en-GB" sz="1100" dirty="0">
              <a:latin typeface="+mn-lt"/>
            </a:endParaRPr>
          </a:p>
        </p:txBody>
      </p:sp>
      <p:sp>
        <p:nvSpPr>
          <p:cNvPr id="9"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BELARUS</a:t>
            </a:r>
            <a:endParaRPr lang="en-GB" sz="1000" b="1" dirty="0">
              <a:cs typeface="Arial" charset="0"/>
            </a:endParaRPr>
          </a:p>
        </p:txBody>
      </p:sp>
      <p:graphicFrame>
        <p:nvGraphicFramePr>
          <p:cNvPr id="4" name="Object 3"/>
          <p:cNvGraphicFramePr>
            <a:graphicFrameLocks/>
          </p:cNvGraphicFramePr>
          <p:nvPr>
            <p:extLst>
              <p:ext uri="{D42A27DB-BD31-4B8C-83A1-F6EECF244321}">
                <p14:modId xmlns:p14="http://schemas.microsoft.com/office/powerpoint/2010/main" val="2556258546"/>
              </p:ext>
            </p:extLst>
          </p:nvPr>
        </p:nvGraphicFramePr>
        <p:xfrm>
          <a:off x="158750" y="1989138"/>
          <a:ext cx="8878888" cy="3527425"/>
        </p:xfrm>
        <a:graphic>
          <a:graphicData uri="http://schemas.openxmlformats.org/presentationml/2006/ole">
            <mc:AlternateContent xmlns:mc="http://schemas.openxmlformats.org/markup-compatibility/2006">
              <mc:Choice xmlns:v="urn:schemas-microsoft-com:vml" Requires="v">
                <p:oleObj spid="_x0000_s101410" name="Macro-Enabled Worksheet" r:id="rId4" imgW="8572500" imgH="3400278" progId="Excel.SheetMacroEnabled.12">
                  <p:embed/>
                </p:oleObj>
              </mc:Choice>
              <mc:Fallback>
                <p:oleObj name="Macro-Enabled Worksheet" r:id="rId4" imgW="8572500" imgH="3400278" progId="Excel.SheetMacroEnabled.12">
                  <p:embed/>
                  <p:pic>
                    <p:nvPicPr>
                      <p:cNvPr id="0" name="Picture 28"/>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750" y="1989138"/>
                        <a:ext cx="8878888" cy="3527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Text Box 10"/>
          <p:cNvSpPr txBox="1">
            <a:spLocks noChangeArrowheads="1"/>
          </p:cNvSpPr>
          <p:nvPr/>
        </p:nvSpPr>
        <p:spPr bwMode="auto">
          <a:xfrm>
            <a:off x="0" y="5715016"/>
            <a:ext cx="9144000" cy="830997"/>
          </a:xfrm>
          <a:prstGeom prst="rect">
            <a:avLst/>
          </a:prstGeom>
          <a:noFill/>
          <a:ln w="12700">
            <a:noFill/>
            <a:miter lim="800000"/>
            <a:headEnd/>
            <a:tailEnd/>
          </a:ln>
        </p:spPr>
        <p:txBody>
          <a:bodyPr wrap="square">
            <a:spAutoFit/>
          </a:bodyPr>
          <a:lstStyle/>
          <a:p>
            <a:pPr algn="just"/>
            <a:r>
              <a:rPr lang="en-GB" sz="1200" b="0" dirty="0" smtClean="0">
                <a:latin typeface="+mj-lt"/>
              </a:rPr>
              <a:t>Thinking, that punishment when working without a legal job contract or getting at least part of the wage as an „envelope wage“ is severe, was more often mentioned by women, age group 18-25 and highest educated group. The same thought regarding purchasing a good or service from an illegal source that is not registered and doesn’t pay taxes, was more often indicated by 18-35 y.o. </a:t>
            </a:r>
            <a:r>
              <a:rPr lang="en-GB" sz="1200" dirty="0" smtClean="0">
                <a:latin typeface="+mj-lt"/>
              </a:rPr>
              <a:t>r</a:t>
            </a:r>
            <a:r>
              <a:rPr lang="en-GB" sz="1200" b="0" dirty="0" smtClean="0">
                <a:latin typeface="+mj-lt"/>
              </a:rPr>
              <a:t>esearch participants, lowest educated group and part-time workers.</a:t>
            </a:r>
            <a:endParaRPr lang="en-GB" sz="1200" b="0" dirty="0">
              <a:latin typeface="+mj-lt"/>
            </a:endParaRPr>
          </a:p>
        </p:txBody>
      </p:sp>
    </p:spTree>
    <p:extLst>
      <p:ext uri="{BB962C8B-B14F-4D97-AF65-F5344CB8AC3E}">
        <p14:creationId xmlns:p14="http://schemas.microsoft.com/office/powerpoint/2010/main" val="2743536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4"/>
          </p:nvPr>
        </p:nvSpPr>
        <p:spPr/>
        <p:txBody>
          <a:bodyPr/>
          <a:lstStyle/>
          <a:p>
            <a:fld id="{9FD1594A-4D42-4F98-9855-B57C3A277F5F}" type="slidenum">
              <a:rPr lang="en-GB" smtClean="0"/>
              <a:pPr/>
              <a:t>12</a:t>
            </a:fld>
            <a:endParaRPr lang="en-GB" dirty="0"/>
          </a:p>
        </p:txBody>
      </p:sp>
      <p:sp>
        <p:nvSpPr>
          <p:cNvPr id="10" name="Text Box 4"/>
          <p:cNvSpPr txBox="1">
            <a:spLocks noChangeArrowheads="1"/>
          </p:cNvSpPr>
          <p:nvPr/>
        </p:nvSpPr>
        <p:spPr bwMode="auto">
          <a:xfrm>
            <a:off x="0" y="947629"/>
            <a:ext cx="91439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Sometimes people engage in shadow activities. They get part or all of their wages “in an envelope” (or “under the table”) or buy goods or services from people who do not pay taxes. People who carry out these activities risk disclosure, fines or additional tax bills from the authorities.</a:t>
            </a:r>
          </a:p>
        </p:txBody>
      </p:sp>
      <p:sp>
        <p:nvSpPr>
          <p:cNvPr id="16"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BELARUS</a:t>
            </a:r>
            <a:endParaRPr lang="en-GB" sz="1000" b="1" dirty="0">
              <a:cs typeface="Arial" charset="0"/>
            </a:endParaRPr>
          </a:p>
        </p:txBody>
      </p:sp>
      <p:graphicFrame>
        <p:nvGraphicFramePr>
          <p:cNvPr id="149507" name="Object 3"/>
          <p:cNvGraphicFramePr>
            <a:graphicFrameLocks/>
          </p:cNvGraphicFramePr>
          <p:nvPr>
            <p:extLst>
              <p:ext uri="{D42A27DB-BD31-4B8C-83A1-F6EECF244321}">
                <p14:modId xmlns:p14="http://schemas.microsoft.com/office/powerpoint/2010/main" val="1967671383"/>
              </p:ext>
            </p:extLst>
          </p:nvPr>
        </p:nvGraphicFramePr>
        <p:xfrm>
          <a:off x="71438" y="2354263"/>
          <a:ext cx="8470900" cy="3562350"/>
        </p:xfrm>
        <a:graphic>
          <a:graphicData uri="http://schemas.openxmlformats.org/presentationml/2006/ole">
            <mc:AlternateContent xmlns:mc="http://schemas.openxmlformats.org/markup-compatibility/2006">
              <mc:Choice xmlns:v="urn:schemas-microsoft-com:vml" Requires="v">
                <p:oleObj spid="_x0000_s152597" name="Macro-Enabled Worksheet" r:id="rId4" imgW="7382097" imgH="3105101" progId="Excel.SheetMacroEnabled.12">
                  <p:embed/>
                </p:oleObj>
              </mc:Choice>
              <mc:Fallback>
                <p:oleObj name="Macro-Enabled Worksheet" r:id="rId4" imgW="7382097" imgH="3105101" progId="Excel.SheetMacroEnabled.12">
                  <p:embed/>
                  <p:pic>
                    <p:nvPicPr>
                      <p:cNvPr id="0" name="Picture 15"/>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438" y="2354263"/>
                        <a:ext cx="8470900" cy="3562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0" y="1558341"/>
            <a:ext cx="7500958" cy="584775"/>
          </a:xfrm>
          <a:prstGeom prst="rect">
            <a:avLst/>
          </a:prstGeom>
          <a:solidFill>
            <a:schemeClr val="bg1">
              <a:lumMod val="65000"/>
            </a:schemeClr>
          </a:solidFill>
        </p:spPr>
        <p:txBody>
          <a:bodyPr wrap="square" rtlCol="0">
            <a:spAutoFit/>
          </a:bodyPr>
          <a:lstStyle/>
          <a:p>
            <a:r>
              <a:rPr lang="en-GB" sz="1400" b="1" i="1" dirty="0" smtClean="0">
                <a:solidFill>
                  <a:schemeClr val="bg1"/>
                </a:solidFill>
              </a:rPr>
              <a:t>In your opinion, how severe will the punishment: </a:t>
            </a:r>
            <a:r>
              <a:rPr lang="en-GB" sz="1600" b="1" i="1" dirty="0" smtClean="0">
                <a:solidFill>
                  <a:schemeClr val="bg1"/>
                </a:solidFill>
              </a:rPr>
              <a:t>working without a legal job contract or getting at least part of the wage as an „envelope wage“</a:t>
            </a:r>
            <a:endParaRPr lang="en-GB" sz="1600" b="1" i="1" dirty="0">
              <a:solidFill>
                <a:schemeClr val="bg1"/>
              </a:solidFill>
            </a:endParaRPr>
          </a:p>
        </p:txBody>
      </p:sp>
      <p:sp>
        <p:nvSpPr>
          <p:cNvPr id="13" name="Rectangle 15"/>
          <p:cNvSpPr>
            <a:spLocks noChangeArrowheads="1"/>
          </p:cNvSpPr>
          <p:nvPr/>
        </p:nvSpPr>
        <p:spPr bwMode="auto">
          <a:xfrm>
            <a:off x="-1" y="71414"/>
            <a:ext cx="914113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Perception of punishment for engaging in shadow activities (%)</a:t>
            </a:r>
          </a:p>
          <a:p>
            <a:pPr algn="ctr"/>
            <a:r>
              <a:rPr lang="en-GB" i="1" dirty="0" smtClean="0">
                <a:solidFill>
                  <a:srgbClr val="1AB1AF"/>
                </a:solidFill>
                <a:latin typeface="Calibri" pitchFamily="34" charset="0"/>
              </a:rPr>
              <a:t>Comparison of respondents who have and do not have own experience in the shadow economy</a:t>
            </a:r>
            <a:endParaRPr lang="en-GB" i="1" dirty="0">
              <a:solidFill>
                <a:srgbClr val="1AB1AF"/>
              </a:solidFill>
              <a:latin typeface="Calibri" pitchFamily="34" charset="0"/>
            </a:endParaRPr>
          </a:p>
        </p:txBody>
      </p:sp>
      <p:sp>
        <p:nvSpPr>
          <p:cNvPr id="12" name="Text Box 11"/>
          <p:cNvSpPr txBox="1">
            <a:spLocks noChangeArrowheads="1"/>
          </p:cNvSpPr>
          <p:nvPr/>
        </p:nvSpPr>
        <p:spPr bwMode="auto">
          <a:xfrm>
            <a:off x="8495928" y="3182779"/>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latin typeface="+mn-lt"/>
              </a:rPr>
              <a:t>N=1002</a:t>
            </a:r>
            <a:endParaRPr lang="en-GB" sz="1000" dirty="0">
              <a:latin typeface="+mn-lt"/>
            </a:endParaRPr>
          </a:p>
        </p:txBody>
      </p:sp>
      <p:sp>
        <p:nvSpPr>
          <p:cNvPr id="15" name="Text Box 11"/>
          <p:cNvSpPr txBox="1">
            <a:spLocks noChangeArrowheads="1"/>
          </p:cNvSpPr>
          <p:nvPr/>
        </p:nvSpPr>
        <p:spPr bwMode="auto">
          <a:xfrm>
            <a:off x="8506252" y="4622939"/>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latin typeface="+mn-lt"/>
              </a:rPr>
              <a:t>N=92</a:t>
            </a:r>
            <a:endParaRPr lang="en-GB" sz="1000" dirty="0">
              <a:latin typeface="+mn-lt"/>
            </a:endParaRPr>
          </a:p>
        </p:txBody>
      </p:sp>
      <p:sp>
        <p:nvSpPr>
          <p:cNvPr id="17" name="Text Box 11"/>
          <p:cNvSpPr txBox="1">
            <a:spLocks noChangeArrowheads="1"/>
          </p:cNvSpPr>
          <p:nvPr/>
        </p:nvSpPr>
        <p:spPr bwMode="auto">
          <a:xfrm>
            <a:off x="8501122" y="5373216"/>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latin typeface="+mn-lt"/>
              </a:rPr>
              <a:t>N=890</a:t>
            </a:r>
            <a:endParaRPr lang="en-GB" sz="1000" dirty="0">
              <a:latin typeface="+mn-lt"/>
            </a:endParaRPr>
          </a:p>
        </p:txBody>
      </p:sp>
    </p:spTree>
    <p:extLst>
      <p:ext uri="{BB962C8B-B14F-4D97-AF65-F5344CB8AC3E}">
        <p14:creationId xmlns:p14="http://schemas.microsoft.com/office/powerpoint/2010/main" val="4822618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4"/>
          </p:nvPr>
        </p:nvSpPr>
        <p:spPr/>
        <p:txBody>
          <a:bodyPr/>
          <a:lstStyle/>
          <a:p>
            <a:fld id="{9FD1594A-4D42-4F98-9855-B57C3A277F5F}" type="slidenum">
              <a:rPr lang="en-GB" smtClean="0"/>
              <a:pPr/>
              <a:t>13</a:t>
            </a:fld>
            <a:endParaRPr lang="en-GB" dirty="0"/>
          </a:p>
        </p:txBody>
      </p:sp>
      <p:sp>
        <p:nvSpPr>
          <p:cNvPr id="10" name="Text Box 4"/>
          <p:cNvSpPr txBox="1">
            <a:spLocks noChangeArrowheads="1"/>
          </p:cNvSpPr>
          <p:nvPr/>
        </p:nvSpPr>
        <p:spPr bwMode="auto">
          <a:xfrm>
            <a:off x="0" y="947629"/>
            <a:ext cx="91439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Sometimes people engage in shadow activities. They get part or all of their wages “in an envelope” (or “under the table”) or buy goods or services from people who do not pay taxes. People who carry out these activities risk disclosure, fines or additional tax bills from the authorities.</a:t>
            </a:r>
          </a:p>
        </p:txBody>
      </p:sp>
      <p:sp>
        <p:nvSpPr>
          <p:cNvPr id="16"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BELARUS</a:t>
            </a:r>
            <a:endParaRPr lang="en-GB" sz="1000" b="1" dirty="0">
              <a:cs typeface="Arial" charset="0"/>
            </a:endParaRPr>
          </a:p>
        </p:txBody>
      </p:sp>
      <p:graphicFrame>
        <p:nvGraphicFramePr>
          <p:cNvPr id="149507" name="Object 3"/>
          <p:cNvGraphicFramePr>
            <a:graphicFrameLocks/>
          </p:cNvGraphicFramePr>
          <p:nvPr>
            <p:extLst>
              <p:ext uri="{D42A27DB-BD31-4B8C-83A1-F6EECF244321}">
                <p14:modId xmlns:p14="http://schemas.microsoft.com/office/powerpoint/2010/main" val="3962146483"/>
              </p:ext>
            </p:extLst>
          </p:nvPr>
        </p:nvGraphicFramePr>
        <p:xfrm>
          <a:off x="-16248" y="2360613"/>
          <a:ext cx="8548688" cy="3668712"/>
        </p:xfrm>
        <a:graphic>
          <a:graphicData uri="http://schemas.openxmlformats.org/presentationml/2006/ole">
            <mc:AlternateContent xmlns:mc="http://schemas.openxmlformats.org/markup-compatibility/2006">
              <mc:Choice xmlns:v="urn:schemas-microsoft-com:vml" Requires="v">
                <p:oleObj spid="_x0000_s153621" name="Macro-Enabled Worksheet" r:id="rId4" imgW="7191597" imgH="3086100" progId="Excel.SheetMacroEnabled.12">
                  <p:embed/>
                </p:oleObj>
              </mc:Choice>
              <mc:Fallback>
                <p:oleObj name="Macro-Enabled Worksheet" r:id="rId4" imgW="7191597" imgH="3086100" progId="Excel.SheetMacroEnabled.12">
                  <p:embed/>
                  <p:pic>
                    <p:nvPicPr>
                      <p:cNvPr id="0" name="Picture 15"/>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248" y="2360613"/>
                        <a:ext cx="8548688" cy="3668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0" y="1558341"/>
            <a:ext cx="7500958" cy="584775"/>
          </a:xfrm>
          <a:prstGeom prst="rect">
            <a:avLst/>
          </a:prstGeom>
          <a:solidFill>
            <a:schemeClr val="bg1">
              <a:lumMod val="65000"/>
            </a:schemeClr>
          </a:solidFill>
        </p:spPr>
        <p:txBody>
          <a:bodyPr wrap="square" rtlCol="0">
            <a:spAutoFit/>
          </a:bodyPr>
          <a:lstStyle/>
          <a:p>
            <a:r>
              <a:rPr lang="en-GB" sz="1400" b="1" i="1" dirty="0" smtClean="0">
                <a:solidFill>
                  <a:schemeClr val="bg1"/>
                </a:solidFill>
              </a:rPr>
              <a:t>In your opinion, how severe will the punishment: </a:t>
            </a:r>
            <a:r>
              <a:rPr lang="en-GB" sz="1600" b="1" i="1" dirty="0" smtClean="0">
                <a:solidFill>
                  <a:schemeClr val="bg1"/>
                </a:solidFill>
              </a:rPr>
              <a:t>purchasing a good or service from an illegal source that is not registered and doesn’t pay taxes?</a:t>
            </a:r>
            <a:endParaRPr lang="en-GB" sz="1600" b="1" i="1" dirty="0">
              <a:solidFill>
                <a:srgbClr val="FF0000"/>
              </a:solidFill>
            </a:endParaRPr>
          </a:p>
        </p:txBody>
      </p:sp>
      <p:sp>
        <p:nvSpPr>
          <p:cNvPr id="13" name="Rectangle 15"/>
          <p:cNvSpPr>
            <a:spLocks noChangeArrowheads="1"/>
          </p:cNvSpPr>
          <p:nvPr/>
        </p:nvSpPr>
        <p:spPr bwMode="auto">
          <a:xfrm>
            <a:off x="-1" y="71414"/>
            <a:ext cx="914113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Perception of punishment for engaging in shadow activities (%)</a:t>
            </a:r>
          </a:p>
          <a:p>
            <a:pPr algn="ctr"/>
            <a:r>
              <a:rPr lang="en-GB" i="1" dirty="0" smtClean="0">
                <a:solidFill>
                  <a:srgbClr val="1AB1AF"/>
                </a:solidFill>
                <a:latin typeface="Calibri" pitchFamily="34" charset="0"/>
              </a:rPr>
              <a:t>Comparison of </a:t>
            </a:r>
            <a:r>
              <a:rPr lang="en-GB" i="1" dirty="0" smtClean="0">
                <a:solidFill>
                  <a:schemeClr val="accent2"/>
                </a:solidFill>
                <a:latin typeface="Calibri" pitchFamily="34" charset="0"/>
              </a:rPr>
              <a:t>respondents who have / have not bought goods or services from the illegal seller</a:t>
            </a:r>
            <a:endParaRPr lang="en-GB" i="1" dirty="0">
              <a:solidFill>
                <a:schemeClr val="accent2"/>
              </a:solidFill>
              <a:latin typeface="Calibri" pitchFamily="34" charset="0"/>
            </a:endParaRPr>
          </a:p>
        </p:txBody>
      </p:sp>
      <p:sp>
        <p:nvSpPr>
          <p:cNvPr id="12" name="Text Box 11"/>
          <p:cNvSpPr txBox="1">
            <a:spLocks noChangeArrowheads="1"/>
          </p:cNvSpPr>
          <p:nvPr/>
        </p:nvSpPr>
        <p:spPr bwMode="auto">
          <a:xfrm>
            <a:off x="8495928" y="3111341"/>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latin typeface="+mn-lt"/>
              </a:rPr>
              <a:t>N=1002</a:t>
            </a:r>
            <a:endParaRPr lang="en-GB" sz="1000" dirty="0">
              <a:latin typeface="+mn-lt"/>
            </a:endParaRPr>
          </a:p>
        </p:txBody>
      </p:sp>
      <p:sp>
        <p:nvSpPr>
          <p:cNvPr id="15" name="Text Box 11"/>
          <p:cNvSpPr txBox="1">
            <a:spLocks noChangeArrowheads="1"/>
          </p:cNvSpPr>
          <p:nvPr/>
        </p:nvSpPr>
        <p:spPr bwMode="auto">
          <a:xfrm>
            <a:off x="8506252" y="4611539"/>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latin typeface="+mn-lt"/>
              </a:rPr>
              <a:t>N=378</a:t>
            </a:r>
            <a:endParaRPr lang="en-GB" sz="1000" dirty="0">
              <a:latin typeface="+mn-lt"/>
            </a:endParaRPr>
          </a:p>
        </p:txBody>
      </p:sp>
      <p:sp>
        <p:nvSpPr>
          <p:cNvPr id="17" name="Text Box 11"/>
          <p:cNvSpPr txBox="1">
            <a:spLocks noChangeArrowheads="1"/>
          </p:cNvSpPr>
          <p:nvPr/>
        </p:nvSpPr>
        <p:spPr bwMode="auto">
          <a:xfrm>
            <a:off x="8501122" y="5429264"/>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latin typeface="+mn-lt"/>
              </a:rPr>
              <a:t>N=547</a:t>
            </a:r>
            <a:endParaRPr lang="en-GB" sz="1000" dirty="0">
              <a:latin typeface="+mn-lt"/>
            </a:endParaRPr>
          </a:p>
        </p:txBody>
      </p:sp>
    </p:spTree>
    <p:extLst>
      <p:ext uri="{BB962C8B-B14F-4D97-AF65-F5344CB8AC3E}">
        <p14:creationId xmlns:p14="http://schemas.microsoft.com/office/powerpoint/2010/main" val="4822618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
          <p:cNvSpPr>
            <a:spLocks noChangeArrowheads="1"/>
          </p:cNvSpPr>
          <p:nvPr/>
        </p:nvSpPr>
        <p:spPr bwMode="auto">
          <a:xfrm>
            <a:off x="1" y="231031"/>
            <a:ext cx="91411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Justification of engagement in shadow activities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4"/>
          </p:nvPr>
        </p:nvSpPr>
        <p:spPr/>
        <p:txBody>
          <a:bodyPr/>
          <a:lstStyle/>
          <a:p>
            <a:fld id="{9FD1594A-4D42-4F98-9855-B57C3A277F5F}" type="slidenum">
              <a:rPr lang="en-GB" smtClean="0"/>
              <a:pPr/>
              <a:t>14</a:t>
            </a:fld>
            <a:endParaRPr lang="en-GB" dirty="0"/>
          </a:p>
        </p:txBody>
      </p:sp>
      <p:sp>
        <p:nvSpPr>
          <p:cNvPr id="10" name="Text Box 4"/>
          <p:cNvSpPr txBox="1">
            <a:spLocks noChangeArrowheads="1"/>
          </p:cNvSpPr>
          <p:nvPr/>
        </p:nvSpPr>
        <p:spPr bwMode="auto">
          <a:xfrm>
            <a:off x="0" y="947629"/>
            <a:ext cx="85056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Do you personally justify people engaging in the shadow activities listed below?</a:t>
            </a:r>
            <a:endParaRPr lang="en-GB" sz="1200" b="0" i="1" dirty="0">
              <a:solidFill>
                <a:schemeClr val="tx1">
                  <a:lumMod val="65000"/>
                  <a:lumOff val="35000"/>
                </a:schemeClr>
              </a:solidFill>
              <a:latin typeface="+mj-lt"/>
            </a:endParaRPr>
          </a:p>
        </p:txBody>
      </p:sp>
      <p:sp>
        <p:nvSpPr>
          <p:cNvPr id="11" name="Text Box 11"/>
          <p:cNvSpPr txBox="1">
            <a:spLocks noChangeArrowheads="1"/>
          </p:cNvSpPr>
          <p:nvPr/>
        </p:nvSpPr>
        <p:spPr bwMode="auto">
          <a:xfrm>
            <a:off x="8493061" y="908720"/>
            <a:ext cx="64807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l">
              <a:spcBef>
                <a:spcPct val="0"/>
              </a:spcBef>
            </a:pPr>
            <a:r>
              <a:rPr lang="en-GB" sz="1100" dirty="0" smtClean="0">
                <a:latin typeface="+mn-lt"/>
              </a:rPr>
              <a:t>N=1002</a:t>
            </a:r>
            <a:endParaRPr lang="en-GB" sz="1100" dirty="0">
              <a:latin typeface="+mn-lt"/>
            </a:endParaRPr>
          </a:p>
        </p:txBody>
      </p:sp>
      <p:sp>
        <p:nvSpPr>
          <p:cNvPr id="9"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BELARUS</a:t>
            </a:r>
            <a:endParaRPr lang="en-GB" sz="1000" b="1" dirty="0">
              <a:cs typeface="Arial" charset="0"/>
            </a:endParaRPr>
          </a:p>
        </p:txBody>
      </p:sp>
      <p:graphicFrame>
        <p:nvGraphicFramePr>
          <p:cNvPr id="4" name="Object 3"/>
          <p:cNvGraphicFramePr>
            <a:graphicFrameLocks/>
          </p:cNvGraphicFramePr>
          <p:nvPr>
            <p:extLst>
              <p:ext uri="{D42A27DB-BD31-4B8C-83A1-F6EECF244321}">
                <p14:modId xmlns:p14="http://schemas.microsoft.com/office/powerpoint/2010/main" val="2616677744"/>
              </p:ext>
            </p:extLst>
          </p:nvPr>
        </p:nvGraphicFramePr>
        <p:xfrm>
          <a:off x="71406" y="1428736"/>
          <a:ext cx="8994775" cy="3998913"/>
        </p:xfrm>
        <a:graphic>
          <a:graphicData uri="http://schemas.openxmlformats.org/presentationml/2006/ole">
            <mc:AlternateContent xmlns:mc="http://schemas.openxmlformats.org/markup-compatibility/2006">
              <mc:Choice xmlns:v="urn:schemas-microsoft-com:vml" Requires="v">
                <p:oleObj spid="_x0000_s102434" name="Macro-Enabled Worksheet" r:id="rId4" imgW="8686800" imgH="3857625" progId="Excel.SheetMacroEnabled.12">
                  <p:embed/>
                </p:oleObj>
              </mc:Choice>
              <mc:Fallback>
                <p:oleObj name="Macro-Enabled Worksheet" r:id="rId4" imgW="8686800" imgH="3857625" progId="Excel.SheetMacroEnabled.12">
                  <p:embed/>
                  <p:pic>
                    <p:nvPicPr>
                      <p:cNvPr id="0" name="Picture 28"/>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406" y="1428736"/>
                        <a:ext cx="8994775" cy="39989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Text Box 10"/>
          <p:cNvSpPr txBox="1">
            <a:spLocks noChangeArrowheads="1"/>
          </p:cNvSpPr>
          <p:nvPr/>
        </p:nvSpPr>
        <p:spPr bwMode="auto">
          <a:xfrm>
            <a:off x="0" y="5443381"/>
            <a:ext cx="9144000" cy="1200329"/>
          </a:xfrm>
          <a:prstGeom prst="rect">
            <a:avLst/>
          </a:prstGeom>
          <a:noFill/>
          <a:ln w="12700">
            <a:noFill/>
            <a:miter lim="800000"/>
            <a:headEnd/>
            <a:tailEnd/>
          </a:ln>
        </p:spPr>
        <p:txBody>
          <a:bodyPr wrap="square">
            <a:spAutoFit/>
          </a:bodyPr>
          <a:lstStyle/>
          <a:p>
            <a:pPr algn="just"/>
            <a:r>
              <a:rPr lang="en-GB" sz="1200" b="0" dirty="0" smtClean="0">
                <a:latin typeface="+mj-lt"/>
              </a:rPr>
              <a:t>Lower educated respondents are more likely to justify all activities mentioned above. Working without a legal job contract when all wage is paid as an „envelope wage“ was also more often justified by residents of rural areas. W</a:t>
            </a:r>
            <a:r>
              <a:rPr lang="en-GB" sz="1200" dirty="0" smtClean="0"/>
              <a:t>hen part of the wage is paid as an „envelope wage“ – by women, residents of regional centres and rural areas, respondents also the ones that have negative opinion regarding country’s government.</a:t>
            </a:r>
            <a:r>
              <a:rPr lang="en-GB" sz="1200" b="0" dirty="0" smtClean="0">
                <a:latin typeface="+mj-lt"/>
              </a:rPr>
              <a:t> Purchasing a good or service from a legal shop when you know that the seller is not declaring your payment </a:t>
            </a:r>
            <a:r>
              <a:rPr lang="en-GB" sz="1200" dirty="0" smtClean="0">
                <a:latin typeface="+mj-lt"/>
              </a:rPr>
              <a:t>was</a:t>
            </a:r>
            <a:r>
              <a:rPr lang="en-GB" sz="1200" b="0" dirty="0" smtClean="0">
                <a:latin typeface="+mj-lt"/>
              </a:rPr>
              <a:t> more often justified by age group 26-35, lowest income group, part-time workers and residents of regional centres and rural areas. Activity to be engaged in smuggling illegal production or sales of cigarettes, alcohol products and fuel is more often justified by age group 26-35.</a:t>
            </a:r>
            <a:endParaRPr lang="en-GB" sz="1200" b="0" dirty="0">
              <a:latin typeface="+mj-lt"/>
            </a:endParaRPr>
          </a:p>
        </p:txBody>
      </p:sp>
    </p:spTree>
    <p:extLst>
      <p:ext uri="{BB962C8B-B14F-4D97-AF65-F5344CB8AC3E}">
        <p14:creationId xmlns:p14="http://schemas.microsoft.com/office/powerpoint/2010/main" val="16143358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Object 20"/>
          <p:cNvGraphicFramePr>
            <a:graphicFrameLocks/>
          </p:cNvGraphicFramePr>
          <p:nvPr>
            <p:extLst>
              <p:ext uri="{D42A27DB-BD31-4B8C-83A1-F6EECF244321}">
                <p14:modId xmlns:p14="http://schemas.microsoft.com/office/powerpoint/2010/main" val="3523989354"/>
              </p:ext>
            </p:extLst>
          </p:nvPr>
        </p:nvGraphicFramePr>
        <p:xfrm>
          <a:off x="777875" y="1473200"/>
          <a:ext cx="8297863" cy="4108450"/>
        </p:xfrm>
        <a:graphic>
          <a:graphicData uri="http://schemas.openxmlformats.org/presentationml/2006/ole">
            <mc:AlternateContent xmlns:mc="http://schemas.openxmlformats.org/markup-compatibility/2006">
              <mc:Choice xmlns:v="urn:schemas-microsoft-com:vml" Requires="v">
                <p:oleObj spid="_x0000_s103456" name="Macro-Enabled Worksheet" r:id="rId4" imgW="8286784" imgH="4095885" progId="Excel.SheetMacroEnabled.12">
                  <p:embed/>
                </p:oleObj>
              </mc:Choice>
              <mc:Fallback>
                <p:oleObj name="Macro-Enabled Worksheet" r:id="rId4" imgW="8286784" imgH="4095885" progId="Excel.SheetMacroEnabled.12">
                  <p:embed/>
                  <p:pic>
                    <p:nvPicPr>
                      <p:cNvPr id="0" name="Picture 26"/>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7875" y="1473200"/>
                        <a:ext cx="8297863" cy="4108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Reasons for unregistered purchases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84048" y="921752"/>
            <a:ext cx="831693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In your opinion, why do people purchase goods or services from illegal providers or legal providers who do not declare their income?</a:t>
            </a:r>
            <a:endParaRPr lang="en-GB" sz="1200" b="0" i="1" dirty="0">
              <a:solidFill>
                <a:schemeClr val="tx1">
                  <a:lumMod val="65000"/>
                  <a:lumOff val="35000"/>
                </a:schemeClr>
              </a:solidFill>
              <a:latin typeface="+mj-lt"/>
            </a:endParaRPr>
          </a:p>
        </p:txBody>
      </p:sp>
      <p:sp>
        <p:nvSpPr>
          <p:cNvPr id="2" name="Slide Number Placeholder 1"/>
          <p:cNvSpPr>
            <a:spLocks noGrp="1"/>
          </p:cNvSpPr>
          <p:nvPr>
            <p:ph type="sldNum" sz="quarter" idx="4"/>
          </p:nvPr>
        </p:nvSpPr>
        <p:spPr/>
        <p:txBody>
          <a:bodyPr/>
          <a:lstStyle/>
          <a:p>
            <a:fld id="{9FD1594A-4D42-4F98-9855-B57C3A277F5F}" type="slidenum">
              <a:rPr lang="en-GB" smtClean="0"/>
              <a:pPr/>
              <a:t>15</a:t>
            </a:fld>
            <a:endParaRPr lang="en-GB" dirty="0"/>
          </a:p>
        </p:txBody>
      </p:sp>
      <p:sp>
        <p:nvSpPr>
          <p:cNvPr id="20" name="Text Box 11"/>
          <p:cNvSpPr txBox="1">
            <a:spLocks noChangeArrowheads="1"/>
          </p:cNvSpPr>
          <p:nvPr/>
        </p:nvSpPr>
        <p:spPr bwMode="auto">
          <a:xfrm>
            <a:off x="6572264" y="4143380"/>
            <a:ext cx="2076454" cy="461665"/>
          </a:xfrm>
          <a:prstGeom prst="rect">
            <a:avLst/>
          </a:prstGeom>
          <a:noFill/>
          <a:ln w="3175">
            <a:noFill/>
            <a:miter lim="800000"/>
            <a:headEnd type="none" w="sm" len="sm"/>
            <a:tailEnd type="none" w="sm" len="sm"/>
          </a:ln>
        </p:spPr>
        <p:txBody>
          <a:bodyPr wrap="square">
            <a:spAutoFit/>
          </a:bodyPr>
          <a:lstStyle/>
          <a:p>
            <a:pPr>
              <a:spcBef>
                <a:spcPct val="0"/>
              </a:spcBef>
            </a:pPr>
            <a:r>
              <a:rPr lang="en-GB" sz="1200" i="1" dirty="0" smtClean="0">
                <a:solidFill>
                  <a:schemeClr val="tx1">
                    <a:lumMod val="50000"/>
                    <a:lumOff val="50000"/>
                  </a:schemeClr>
                </a:solidFill>
              </a:rPr>
              <a:t>*Multiple answer option; sum exceeds 100%</a:t>
            </a:r>
            <a:endParaRPr lang="en-GB" sz="1200" i="1" dirty="0">
              <a:solidFill>
                <a:schemeClr val="tx1">
                  <a:lumMod val="50000"/>
                  <a:lumOff val="50000"/>
                </a:schemeClr>
              </a:solidFill>
            </a:endParaRPr>
          </a:p>
        </p:txBody>
      </p:sp>
      <p:sp>
        <p:nvSpPr>
          <p:cNvPr id="23" name="Text Box 11"/>
          <p:cNvSpPr txBox="1">
            <a:spLocks noChangeArrowheads="1"/>
          </p:cNvSpPr>
          <p:nvPr/>
        </p:nvSpPr>
        <p:spPr bwMode="auto">
          <a:xfrm>
            <a:off x="8495928" y="922868"/>
            <a:ext cx="64807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l">
              <a:spcBef>
                <a:spcPct val="0"/>
              </a:spcBef>
            </a:pPr>
            <a:r>
              <a:rPr lang="en-GB" sz="1100" dirty="0" smtClean="0">
                <a:latin typeface="+mn-lt"/>
              </a:rPr>
              <a:t>N=1002</a:t>
            </a:r>
            <a:endParaRPr lang="en-GB" sz="1100" dirty="0">
              <a:latin typeface="+mn-lt"/>
            </a:endParaRPr>
          </a:p>
        </p:txBody>
      </p:sp>
      <p:sp>
        <p:nvSpPr>
          <p:cNvPr id="12"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BELARUS</a:t>
            </a:r>
            <a:endParaRPr lang="en-GB" sz="1000" b="1" dirty="0">
              <a:cs typeface="Arial" charset="0"/>
            </a:endParaRPr>
          </a:p>
        </p:txBody>
      </p:sp>
      <p:sp>
        <p:nvSpPr>
          <p:cNvPr id="11" name="Text Box 10"/>
          <p:cNvSpPr txBox="1">
            <a:spLocks noChangeArrowheads="1"/>
          </p:cNvSpPr>
          <p:nvPr/>
        </p:nvSpPr>
        <p:spPr bwMode="auto">
          <a:xfrm>
            <a:off x="0" y="5929330"/>
            <a:ext cx="9144000" cy="461665"/>
          </a:xfrm>
          <a:prstGeom prst="rect">
            <a:avLst/>
          </a:prstGeom>
          <a:solidFill>
            <a:schemeClr val="bg1"/>
          </a:solidFill>
          <a:ln w="12700">
            <a:noFill/>
            <a:miter lim="800000"/>
            <a:headEnd/>
            <a:tailEnd/>
          </a:ln>
        </p:spPr>
        <p:txBody>
          <a:bodyPr wrap="square">
            <a:spAutoFit/>
          </a:bodyPr>
          <a:lstStyle/>
          <a:p>
            <a:pPr algn="just"/>
            <a:r>
              <a:rPr lang="en-GB" sz="1200" b="0" dirty="0" smtClean="0">
                <a:latin typeface="+mj-lt"/>
              </a:rPr>
              <a:t>The reason, that buying goods and services legally is too expensive, was more often indicated by men and full-time workers. Women more often mentioned, that people do not know that providers are illegal or do not declare their income.</a:t>
            </a:r>
            <a:endParaRPr lang="en-GB" sz="1200" b="0" dirty="0">
              <a:latin typeface="+mj-lt"/>
            </a:endParaRPr>
          </a:p>
        </p:txBody>
      </p:sp>
    </p:spTree>
    <p:extLst>
      <p:ext uri="{BB962C8B-B14F-4D97-AF65-F5344CB8AC3E}">
        <p14:creationId xmlns:p14="http://schemas.microsoft.com/office/powerpoint/2010/main" val="27700915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4462" name="Object 14"/>
          <p:cNvGraphicFramePr>
            <a:graphicFrameLocks/>
          </p:cNvGraphicFramePr>
          <p:nvPr>
            <p:extLst>
              <p:ext uri="{D42A27DB-BD31-4B8C-83A1-F6EECF244321}">
                <p14:modId xmlns:p14="http://schemas.microsoft.com/office/powerpoint/2010/main" val="2048782010"/>
              </p:ext>
            </p:extLst>
          </p:nvPr>
        </p:nvGraphicFramePr>
        <p:xfrm>
          <a:off x="122238" y="1830405"/>
          <a:ext cx="8915400" cy="4098925"/>
        </p:xfrm>
        <a:graphic>
          <a:graphicData uri="http://schemas.openxmlformats.org/presentationml/2006/ole">
            <mc:AlternateContent xmlns:mc="http://schemas.openxmlformats.org/markup-compatibility/2006">
              <mc:Choice xmlns:v="urn:schemas-microsoft-com:vml" Requires="v">
                <p:oleObj spid="_x0000_s104481" name="Macro-Enabled Worksheet" r:id="rId4" imgW="8525097" imgH="3914628" progId="Excel.SheetMacroEnabled.12">
                  <p:embed/>
                </p:oleObj>
              </mc:Choice>
              <mc:Fallback>
                <p:oleObj name="Macro-Enabled Worksheet" r:id="rId4" imgW="8525097" imgH="3914628" progId="Excel.SheetMacroEnabled.12">
                  <p:embed/>
                  <p:pic>
                    <p:nvPicPr>
                      <p:cNvPr id="0" name="Picture 27"/>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2238" y="1830405"/>
                        <a:ext cx="8915400" cy="409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Reasons for shadow labour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84048" y="921752"/>
            <a:ext cx="831693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In your opinion, what are the main reasons why people work illegally without a legal job contract or receive part of their wage as an “envelope wage”?</a:t>
            </a:r>
            <a:endParaRPr lang="en-GB" sz="1200" b="0" i="1" dirty="0">
              <a:solidFill>
                <a:schemeClr val="tx1">
                  <a:lumMod val="65000"/>
                  <a:lumOff val="35000"/>
                </a:schemeClr>
              </a:solidFill>
              <a:latin typeface="+mj-lt"/>
            </a:endParaRPr>
          </a:p>
        </p:txBody>
      </p:sp>
      <p:sp>
        <p:nvSpPr>
          <p:cNvPr id="2" name="Slide Number Placeholder 1"/>
          <p:cNvSpPr>
            <a:spLocks noGrp="1"/>
          </p:cNvSpPr>
          <p:nvPr>
            <p:ph type="sldNum" sz="quarter" idx="4"/>
          </p:nvPr>
        </p:nvSpPr>
        <p:spPr/>
        <p:txBody>
          <a:bodyPr/>
          <a:lstStyle/>
          <a:p>
            <a:fld id="{9FD1594A-4D42-4F98-9855-B57C3A277F5F}" type="slidenum">
              <a:rPr lang="en-GB" smtClean="0"/>
              <a:pPr/>
              <a:t>16</a:t>
            </a:fld>
            <a:endParaRPr lang="en-GB" dirty="0"/>
          </a:p>
        </p:txBody>
      </p:sp>
      <p:sp>
        <p:nvSpPr>
          <p:cNvPr id="10"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BELARUS</a:t>
            </a:r>
            <a:endParaRPr lang="en-GB" sz="1000" b="1" dirty="0">
              <a:cs typeface="Arial" charset="0"/>
            </a:endParaRPr>
          </a:p>
        </p:txBody>
      </p:sp>
      <p:sp>
        <p:nvSpPr>
          <p:cNvPr id="12" name="Text Box 11"/>
          <p:cNvSpPr txBox="1">
            <a:spLocks noChangeArrowheads="1"/>
          </p:cNvSpPr>
          <p:nvPr/>
        </p:nvSpPr>
        <p:spPr bwMode="auto">
          <a:xfrm>
            <a:off x="714348" y="5286388"/>
            <a:ext cx="2000264" cy="461665"/>
          </a:xfrm>
          <a:prstGeom prst="rect">
            <a:avLst/>
          </a:prstGeom>
          <a:noFill/>
          <a:ln w="3175">
            <a:noFill/>
            <a:miter lim="800000"/>
            <a:headEnd type="none" w="sm" len="sm"/>
            <a:tailEnd type="none" w="sm" len="sm"/>
          </a:ln>
        </p:spPr>
        <p:txBody>
          <a:bodyPr wrap="square">
            <a:spAutoFit/>
          </a:bodyPr>
          <a:lstStyle/>
          <a:p>
            <a:pPr>
              <a:spcBef>
                <a:spcPct val="0"/>
              </a:spcBef>
            </a:pPr>
            <a:r>
              <a:rPr lang="en-GB" sz="1200" i="1" dirty="0" smtClean="0">
                <a:solidFill>
                  <a:schemeClr val="tx1">
                    <a:lumMod val="50000"/>
                    <a:lumOff val="50000"/>
                  </a:schemeClr>
                </a:solidFill>
              </a:rPr>
              <a:t>*Multiple answer option; sum exceeds 100%</a:t>
            </a:r>
            <a:endParaRPr lang="en-GB" sz="1200" i="1" dirty="0">
              <a:solidFill>
                <a:schemeClr val="tx1">
                  <a:lumMod val="50000"/>
                  <a:lumOff val="50000"/>
                </a:schemeClr>
              </a:solidFill>
            </a:endParaRPr>
          </a:p>
        </p:txBody>
      </p:sp>
      <p:sp>
        <p:nvSpPr>
          <p:cNvPr id="13" name="Text Box 11"/>
          <p:cNvSpPr txBox="1">
            <a:spLocks noChangeArrowheads="1"/>
          </p:cNvSpPr>
          <p:nvPr/>
        </p:nvSpPr>
        <p:spPr bwMode="auto">
          <a:xfrm>
            <a:off x="4500562" y="6072206"/>
            <a:ext cx="64807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100" dirty="0" smtClean="0">
                <a:latin typeface="+mn-lt"/>
              </a:rPr>
              <a:t>N=1002</a:t>
            </a:r>
            <a:endParaRPr lang="en-GB" sz="1100" dirty="0">
              <a:latin typeface="+mn-lt"/>
            </a:endParaRPr>
          </a:p>
        </p:txBody>
      </p:sp>
      <p:sp>
        <p:nvSpPr>
          <p:cNvPr id="14" name="Text Box 11"/>
          <p:cNvSpPr txBox="1">
            <a:spLocks noChangeArrowheads="1"/>
          </p:cNvSpPr>
          <p:nvPr/>
        </p:nvSpPr>
        <p:spPr bwMode="auto">
          <a:xfrm>
            <a:off x="6209944" y="6072206"/>
            <a:ext cx="64807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100" dirty="0" smtClean="0">
                <a:latin typeface="+mn-lt"/>
              </a:rPr>
              <a:t>N=92</a:t>
            </a:r>
            <a:endParaRPr lang="en-GB" sz="1100" dirty="0">
              <a:latin typeface="+mn-lt"/>
            </a:endParaRPr>
          </a:p>
        </p:txBody>
      </p:sp>
      <p:sp>
        <p:nvSpPr>
          <p:cNvPr id="15" name="Text Box 11"/>
          <p:cNvSpPr txBox="1">
            <a:spLocks noChangeArrowheads="1"/>
          </p:cNvSpPr>
          <p:nvPr/>
        </p:nvSpPr>
        <p:spPr bwMode="auto">
          <a:xfrm>
            <a:off x="7781580" y="6072206"/>
            <a:ext cx="64807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100" dirty="0" smtClean="0">
                <a:latin typeface="+mn-lt"/>
              </a:rPr>
              <a:t>N=890</a:t>
            </a:r>
            <a:endParaRPr lang="en-GB" sz="1100" dirty="0">
              <a:latin typeface="+mn-lt"/>
            </a:endParaRPr>
          </a:p>
        </p:txBody>
      </p:sp>
      <p:sp>
        <p:nvSpPr>
          <p:cNvPr id="16" name="TextBox 15"/>
          <p:cNvSpPr txBox="1"/>
          <p:nvPr/>
        </p:nvSpPr>
        <p:spPr>
          <a:xfrm>
            <a:off x="4214810" y="1500174"/>
            <a:ext cx="1357322" cy="276999"/>
          </a:xfrm>
          <a:prstGeom prst="rect">
            <a:avLst/>
          </a:prstGeom>
          <a:noFill/>
        </p:spPr>
        <p:txBody>
          <a:bodyPr wrap="square" rtlCol="0">
            <a:spAutoFit/>
          </a:bodyPr>
          <a:lstStyle/>
          <a:p>
            <a:pPr algn="ctr"/>
            <a:r>
              <a:rPr lang="en-GB" sz="1200" b="1" dirty="0" smtClean="0">
                <a:solidFill>
                  <a:schemeClr val="tx1">
                    <a:lumMod val="65000"/>
                    <a:lumOff val="35000"/>
                  </a:schemeClr>
                </a:solidFill>
              </a:rPr>
              <a:t>All respondents</a:t>
            </a:r>
            <a:endParaRPr lang="en-GB" sz="1200" b="1" dirty="0">
              <a:solidFill>
                <a:schemeClr val="tx1">
                  <a:lumMod val="65000"/>
                  <a:lumOff val="35000"/>
                </a:schemeClr>
              </a:solidFill>
            </a:endParaRPr>
          </a:p>
        </p:txBody>
      </p:sp>
      <p:sp>
        <p:nvSpPr>
          <p:cNvPr id="17" name="TextBox 16"/>
          <p:cNvSpPr txBox="1"/>
          <p:nvPr/>
        </p:nvSpPr>
        <p:spPr>
          <a:xfrm>
            <a:off x="5666370" y="1353909"/>
            <a:ext cx="1785950" cy="461665"/>
          </a:xfrm>
          <a:prstGeom prst="rect">
            <a:avLst/>
          </a:prstGeom>
          <a:noFill/>
        </p:spPr>
        <p:txBody>
          <a:bodyPr wrap="square" rtlCol="0">
            <a:spAutoFit/>
          </a:bodyPr>
          <a:lstStyle/>
          <a:p>
            <a:pPr algn="ctr"/>
            <a:r>
              <a:rPr lang="en-GB" sz="1200" b="1" dirty="0" smtClean="0">
                <a:solidFill>
                  <a:schemeClr val="tx1">
                    <a:lumMod val="65000"/>
                    <a:lumOff val="35000"/>
                  </a:schemeClr>
                </a:solidFill>
              </a:rPr>
              <a:t>Have experience working in the shadow economy</a:t>
            </a:r>
            <a:endParaRPr lang="en-GB" sz="1200" b="1" dirty="0">
              <a:solidFill>
                <a:schemeClr val="tx1">
                  <a:lumMod val="65000"/>
                  <a:lumOff val="35000"/>
                </a:schemeClr>
              </a:solidFill>
            </a:endParaRPr>
          </a:p>
        </p:txBody>
      </p:sp>
      <p:sp>
        <p:nvSpPr>
          <p:cNvPr id="18" name="TextBox 17"/>
          <p:cNvSpPr txBox="1"/>
          <p:nvPr/>
        </p:nvSpPr>
        <p:spPr>
          <a:xfrm>
            <a:off x="7358082" y="1353909"/>
            <a:ext cx="1785918" cy="646331"/>
          </a:xfrm>
          <a:prstGeom prst="rect">
            <a:avLst/>
          </a:prstGeom>
          <a:noFill/>
        </p:spPr>
        <p:txBody>
          <a:bodyPr wrap="square" rtlCol="0">
            <a:spAutoFit/>
          </a:bodyPr>
          <a:lstStyle/>
          <a:p>
            <a:pPr algn="ctr"/>
            <a:r>
              <a:rPr lang="en-GB" sz="1200" b="1" dirty="0" smtClean="0">
                <a:solidFill>
                  <a:schemeClr val="tx1">
                    <a:lumMod val="65000"/>
                    <a:lumOff val="35000"/>
                  </a:schemeClr>
                </a:solidFill>
              </a:rPr>
              <a:t>Have no experience working in the shadow economy</a:t>
            </a:r>
            <a:endParaRPr lang="en-GB" sz="1200" b="1" dirty="0">
              <a:solidFill>
                <a:schemeClr val="tx1">
                  <a:lumMod val="65000"/>
                  <a:lumOff val="35000"/>
                </a:schemeClr>
              </a:solidFill>
            </a:endParaRPr>
          </a:p>
        </p:txBody>
      </p:sp>
    </p:spTree>
    <p:extLst>
      <p:ext uri="{BB962C8B-B14F-4D97-AF65-F5344CB8AC3E}">
        <p14:creationId xmlns:p14="http://schemas.microsoft.com/office/powerpoint/2010/main" val="37605385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Satisfaction with country’s government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72008" y="921752"/>
            <a:ext cx="831693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How satisfied with your country’s government are you?</a:t>
            </a:r>
            <a:endParaRPr lang="en-GB" sz="1200" b="0" i="1" dirty="0">
              <a:solidFill>
                <a:schemeClr val="tx1">
                  <a:lumMod val="65000"/>
                  <a:lumOff val="35000"/>
                </a:schemeClr>
              </a:solidFill>
              <a:latin typeface="+mj-lt"/>
            </a:endParaRPr>
          </a:p>
        </p:txBody>
      </p:sp>
      <p:graphicFrame>
        <p:nvGraphicFramePr>
          <p:cNvPr id="3" name="Object 2"/>
          <p:cNvGraphicFramePr>
            <a:graphicFrameLocks/>
          </p:cNvGraphicFramePr>
          <p:nvPr>
            <p:extLst>
              <p:ext uri="{D42A27DB-BD31-4B8C-83A1-F6EECF244321}">
                <p14:modId xmlns:p14="http://schemas.microsoft.com/office/powerpoint/2010/main" val="3166962771"/>
              </p:ext>
            </p:extLst>
          </p:nvPr>
        </p:nvGraphicFramePr>
        <p:xfrm>
          <a:off x="166688" y="1779604"/>
          <a:ext cx="8758237" cy="4006850"/>
        </p:xfrm>
        <a:graphic>
          <a:graphicData uri="http://schemas.openxmlformats.org/presentationml/2006/ole">
            <mc:AlternateContent xmlns:mc="http://schemas.openxmlformats.org/markup-compatibility/2006">
              <mc:Choice xmlns:v="urn:schemas-microsoft-com:vml" Requires="v">
                <p:oleObj spid="_x0000_s105504" name="Macro-Enabled Worksheet" r:id="rId4" imgW="8458200" imgH="3867346" progId="Excel.SheetMacroEnabled.12">
                  <p:embed/>
                </p:oleObj>
              </mc:Choice>
              <mc:Fallback>
                <p:oleObj name="Macro-Enabled Worksheet" r:id="rId4" imgW="8458200" imgH="3867346" progId="Excel.SheetMacroEnabled.12">
                  <p:embed/>
                  <p:pic>
                    <p:nvPicPr>
                      <p:cNvPr id="0" name="Picture 26"/>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6688" y="1779604"/>
                        <a:ext cx="8758237" cy="4006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Text Box 11"/>
          <p:cNvSpPr txBox="1">
            <a:spLocks noChangeArrowheads="1"/>
          </p:cNvSpPr>
          <p:nvPr/>
        </p:nvSpPr>
        <p:spPr bwMode="auto">
          <a:xfrm>
            <a:off x="8388944" y="937141"/>
            <a:ext cx="64807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l">
              <a:spcBef>
                <a:spcPct val="0"/>
              </a:spcBef>
            </a:pPr>
            <a:r>
              <a:rPr lang="en-GB" sz="1100" dirty="0" smtClean="0">
                <a:latin typeface="+mn-lt"/>
              </a:rPr>
              <a:t>N=1002</a:t>
            </a:r>
            <a:endParaRPr lang="en-GB" sz="1100" dirty="0">
              <a:latin typeface="+mn-lt"/>
            </a:endParaRPr>
          </a:p>
        </p:txBody>
      </p:sp>
      <p:sp>
        <p:nvSpPr>
          <p:cNvPr id="2" name="Slide Number Placeholder 1"/>
          <p:cNvSpPr>
            <a:spLocks noGrp="1"/>
          </p:cNvSpPr>
          <p:nvPr>
            <p:ph type="sldNum" sz="quarter" idx="4"/>
          </p:nvPr>
        </p:nvSpPr>
        <p:spPr/>
        <p:txBody>
          <a:bodyPr/>
          <a:lstStyle/>
          <a:p>
            <a:fld id="{9FD1594A-4D42-4F98-9855-B57C3A277F5F}" type="slidenum">
              <a:rPr lang="en-GB" smtClean="0"/>
              <a:pPr/>
              <a:t>17</a:t>
            </a:fld>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649123162"/>
              </p:ext>
            </p:extLst>
          </p:nvPr>
        </p:nvGraphicFramePr>
        <p:xfrm>
          <a:off x="5364088" y="1916832"/>
          <a:ext cx="2448272" cy="304800"/>
        </p:xfrm>
        <a:graphic>
          <a:graphicData uri="http://schemas.openxmlformats.org/drawingml/2006/table">
            <a:tbl>
              <a:tblPr firstRow="1" bandRow="1">
                <a:tableStyleId>{5C22544A-7EE6-4342-B048-85BDC9FD1C3A}</a:tableStyleId>
              </a:tblPr>
              <a:tblGrid>
                <a:gridCol w="1800200"/>
                <a:gridCol w="648072"/>
              </a:tblGrid>
              <a:tr h="144016">
                <a:tc>
                  <a:txBody>
                    <a:bodyPr/>
                    <a:lstStyle/>
                    <a:p>
                      <a:r>
                        <a:rPr lang="en-US" sz="1400" dirty="0" smtClean="0"/>
                        <a:t>Average satisfaction:</a:t>
                      </a:r>
                      <a:endParaRPr lang="lt-LT" sz="1400" dirty="0"/>
                    </a:p>
                  </a:txBody>
                  <a:tcPr/>
                </a:tc>
                <a:tc>
                  <a:txBody>
                    <a:bodyPr/>
                    <a:lstStyle/>
                    <a:p>
                      <a:pPr algn="ctr"/>
                      <a:r>
                        <a:rPr lang="en-US" sz="1400" dirty="0" smtClean="0"/>
                        <a:t>6.51</a:t>
                      </a:r>
                      <a:endParaRPr lang="lt-LT" sz="1400" dirty="0"/>
                    </a:p>
                  </a:txBody>
                  <a:tcPr/>
                </a:tc>
              </a:tr>
            </a:tbl>
          </a:graphicData>
        </a:graphic>
      </p:graphicFrame>
      <p:sp>
        <p:nvSpPr>
          <p:cNvPr id="10"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BELARUS</a:t>
            </a:r>
            <a:endParaRPr lang="en-GB" sz="1000" b="1" dirty="0">
              <a:cs typeface="Arial" charset="0"/>
            </a:endParaRPr>
          </a:p>
        </p:txBody>
      </p:sp>
    </p:spTree>
    <p:extLst>
      <p:ext uri="{BB962C8B-B14F-4D97-AF65-F5344CB8AC3E}">
        <p14:creationId xmlns:p14="http://schemas.microsoft.com/office/powerpoint/2010/main" val="38222969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3072383"/>
            <a:ext cx="4427538" cy="42862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3" name="Slide Number Placeholder 2"/>
          <p:cNvSpPr>
            <a:spLocks noGrp="1"/>
          </p:cNvSpPr>
          <p:nvPr>
            <p:ph type="sldNum" sz="quarter" idx="10"/>
          </p:nvPr>
        </p:nvSpPr>
        <p:spPr/>
        <p:txBody>
          <a:bodyPr/>
          <a:lstStyle/>
          <a:p>
            <a:pPr algn="ctr">
              <a:defRPr/>
            </a:pPr>
            <a:fld id="{60E26310-DE22-43B5-82AD-72D36210D27D}" type="slidenum">
              <a:rPr lang="en-GB" smtClean="0">
                <a:solidFill>
                  <a:schemeClr val="bg1">
                    <a:lumMod val="65000"/>
                  </a:schemeClr>
                </a:solidFill>
                <a:latin typeface="+mj-lt"/>
              </a:rPr>
              <a:pPr algn="ctr">
                <a:defRPr/>
              </a:pPr>
              <a:t>18</a:t>
            </a:fld>
            <a:endParaRPr lang="en-GB" dirty="0">
              <a:solidFill>
                <a:schemeClr val="bg1">
                  <a:lumMod val="65000"/>
                </a:schemeClr>
              </a:solidFill>
              <a:latin typeface="+mj-lt"/>
            </a:endParaRPr>
          </a:p>
        </p:txBody>
      </p:sp>
      <p:sp>
        <p:nvSpPr>
          <p:cNvPr id="4" name="Text Placeholder 11"/>
          <p:cNvSpPr txBox="1">
            <a:spLocks/>
          </p:cNvSpPr>
          <p:nvPr/>
        </p:nvSpPr>
        <p:spPr>
          <a:xfrm>
            <a:off x="0" y="2782044"/>
            <a:ext cx="4716463" cy="1223020"/>
          </a:xfrm>
          <a:prstGeom prst="rect">
            <a:avLst/>
          </a:prstGeom>
        </p:spPr>
        <p:txBody>
          <a:bodyPr/>
          <a:lstStyle>
            <a:lvl1pPr marL="342900" indent="-342900" algn="l" defTabSz="914400" rtl="0" eaLnBrk="1" latinLnBrk="0" hangingPunct="1">
              <a:spcBef>
                <a:spcPct val="20000"/>
              </a:spcBef>
              <a:buClr>
                <a:srgbClr val="1AB1AF"/>
              </a:buClr>
              <a:buFont typeface="Wingdings" pitchFamily="2" charset="2"/>
              <a:buChar char="q"/>
              <a:defRPr sz="1400" kern="1200">
                <a:solidFill>
                  <a:schemeClr val="tx1"/>
                </a:solidFill>
                <a:latin typeface="+mn-lt"/>
                <a:ea typeface="+mn-ea"/>
                <a:cs typeface="+mn-cs"/>
              </a:defRPr>
            </a:lvl1pPr>
            <a:lvl2pPr marL="742950" indent="-285750" algn="l" defTabSz="914400" rtl="0" eaLnBrk="1" latinLnBrk="0" hangingPunct="1">
              <a:spcBef>
                <a:spcPct val="20000"/>
              </a:spcBef>
              <a:buClr>
                <a:srgbClr val="1AB1AF"/>
              </a:buClr>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GB" sz="1800" dirty="0" smtClean="0">
                <a:solidFill>
                  <a:schemeClr val="accent2"/>
                </a:solidFill>
              </a:rPr>
              <a:t>Attitude towards shadow activities</a:t>
            </a:r>
          </a:p>
          <a:p>
            <a:pPr>
              <a:defRPr/>
            </a:pPr>
            <a:r>
              <a:rPr lang="en-GB" sz="1800" b="1" dirty="0" smtClean="0">
                <a:solidFill>
                  <a:schemeClr val="accent2"/>
                </a:solidFill>
              </a:rPr>
              <a:t>Experience with unregistered purchases</a:t>
            </a:r>
          </a:p>
          <a:p>
            <a:pPr>
              <a:defRPr/>
            </a:pPr>
            <a:r>
              <a:rPr lang="en-GB" sz="1800" dirty="0" smtClean="0">
                <a:solidFill>
                  <a:schemeClr val="accent2"/>
                </a:solidFill>
              </a:rPr>
              <a:t>Experience with shadow labour market</a:t>
            </a:r>
            <a:endParaRPr lang="en-GB" sz="1800" dirty="0">
              <a:solidFill>
                <a:schemeClr val="accent2"/>
              </a:solidFill>
            </a:endParaRPr>
          </a:p>
        </p:txBody>
      </p:sp>
      <p:sp>
        <p:nvSpPr>
          <p:cNvPr id="5"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BELARUS</a:t>
            </a:r>
            <a:endParaRPr lang="en-GB" sz="1000" b="1" dirty="0">
              <a:cs typeface="Arial" charset="0"/>
            </a:endParaRPr>
          </a:p>
        </p:txBody>
      </p:sp>
    </p:spTree>
    <p:extLst>
      <p:ext uri="{BB962C8B-B14F-4D97-AF65-F5344CB8AC3E}">
        <p14:creationId xmlns:p14="http://schemas.microsoft.com/office/powerpoint/2010/main" val="30580957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Experience with purchases from legal sellers without a receipt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72008" y="921752"/>
            <a:ext cx="831693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People sometimes buy a completely legal good or service from a legal shop or service provider, but they do not receive a receipt, and the shop does not legally account the revenues.</a:t>
            </a:r>
          </a:p>
          <a:p>
            <a:r>
              <a:rPr lang="en-GB" sz="1200" b="0" i="1" dirty="0" smtClean="0">
                <a:solidFill>
                  <a:schemeClr val="tx1">
                    <a:lumMod val="65000"/>
                    <a:lumOff val="35000"/>
                  </a:schemeClr>
                </a:solidFill>
                <a:latin typeface="+mj-lt"/>
              </a:rPr>
              <a:t>Have you bought any goods or services when you knew about or suspected that the revenues are not legally accounted in the last 12 months?</a:t>
            </a:r>
            <a:endParaRPr lang="en-GB" sz="1200" b="0" i="1" dirty="0">
              <a:solidFill>
                <a:schemeClr val="tx1">
                  <a:lumMod val="65000"/>
                  <a:lumOff val="35000"/>
                </a:schemeClr>
              </a:solidFill>
              <a:latin typeface="+mj-lt"/>
            </a:endParaRPr>
          </a:p>
        </p:txBody>
      </p:sp>
      <p:sp>
        <p:nvSpPr>
          <p:cNvPr id="22" name="Text Box 11"/>
          <p:cNvSpPr txBox="1">
            <a:spLocks noChangeArrowheads="1"/>
          </p:cNvSpPr>
          <p:nvPr/>
        </p:nvSpPr>
        <p:spPr bwMode="auto">
          <a:xfrm>
            <a:off x="8388944" y="937141"/>
            <a:ext cx="64807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l">
              <a:spcBef>
                <a:spcPct val="0"/>
              </a:spcBef>
            </a:pPr>
            <a:r>
              <a:rPr lang="en-GB" sz="1100" dirty="0" smtClean="0">
                <a:latin typeface="+mn-lt"/>
              </a:rPr>
              <a:t>N=1002</a:t>
            </a:r>
            <a:endParaRPr lang="en-GB" sz="1100" dirty="0">
              <a:latin typeface="+mn-lt"/>
            </a:endParaRPr>
          </a:p>
        </p:txBody>
      </p:sp>
      <p:sp>
        <p:nvSpPr>
          <p:cNvPr id="2" name="Slide Number Placeholder 1"/>
          <p:cNvSpPr>
            <a:spLocks noGrp="1"/>
          </p:cNvSpPr>
          <p:nvPr>
            <p:ph type="sldNum" sz="quarter" idx="4"/>
          </p:nvPr>
        </p:nvSpPr>
        <p:spPr/>
        <p:txBody>
          <a:bodyPr/>
          <a:lstStyle/>
          <a:p>
            <a:fld id="{9FD1594A-4D42-4F98-9855-B57C3A277F5F}" type="slidenum">
              <a:rPr lang="en-GB" smtClean="0"/>
              <a:pPr/>
              <a:t>19</a:t>
            </a:fld>
            <a:endParaRPr lang="en-GB" dirty="0"/>
          </a:p>
        </p:txBody>
      </p:sp>
      <p:graphicFrame>
        <p:nvGraphicFramePr>
          <p:cNvPr id="5" name="Object 4"/>
          <p:cNvGraphicFramePr>
            <a:graphicFrameLocks/>
          </p:cNvGraphicFramePr>
          <p:nvPr>
            <p:extLst>
              <p:ext uri="{D42A27DB-BD31-4B8C-83A1-F6EECF244321}">
                <p14:modId xmlns:p14="http://schemas.microsoft.com/office/powerpoint/2010/main" val="2352247567"/>
              </p:ext>
            </p:extLst>
          </p:nvPr>
        </p:nvGraphicFramePr>
        <p:xfrm>
          <a:off x="323850" y="1557338"/>
          <a:ext cx="8324850" cy="4102100"/>
        </p:xfrm>
        <a:graphic>
          <a:graphicData uri="http://schemas.openxmlformats.org/presentationml/2006/ole">
            <mc:AlternateContent xmlns:mc="http://schemas.openxmlformats.org/markup-compatibility/2006">
              <mc:Choice xmlns:v="urn:schemas-microsoft-com:vml" Requires="v">
                <p:oleObj spid="_x0000_s11813" name="Macro-Enabled Worksheet" r:id="rId4" imgW="5886450" imgH="2904929" progId="Excel.SheetMacroEnabled.12">
                  <p:embed/>
                </p:oleObj>
              </mc:Choice>
              <mc:Fallback>
                <p:oleObj name="Macro-Enabled Worksheet" r:id="rId4" imgW="5886450" imgH="2904929" progId="Excel.SheetMacroEnabled.12">
                  <p:embed/>
                  <p:pic>
                    <p:nvPicPr>
                      <p:cNvPr id="0" name="Picture 54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850" y="1557338"/>
                        <a:ext cx="8324850" cy="410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BELARUS</a:t>
            </a:r>
            <a:endParaRPr lang="en-GB" sz="1000" b="1" dirty="0">
              <a:cs typeface="Arial" charset="0"/>
            </a:endParaRPr>
          </a:p>
        </p:txBody>
      </p:sp>
      <p:sp>
        <p:nvSpPr>
          <p:cNvPr id="10" name="Text Box 10"/>
          <p:cNvSpPr txBox="1">
            <a:spLocks noChangeArrowheads="1"/>
          </p:cNvSpPr>
          <p:nvPr/>
        </p:nvSpPr>
        <p:spPr bwMode="auto">
          <a:xfrm>
            <a:off x="0" y="6072206"/>
            <a:ext cx="9144000" cy="461665"/>
          </a:xfrm>
          <a:prstGeom prst="rect">
            <a:avLst/>
          </a:prstGeom>
          <a:noFill/>
          <a:ln w="12700">
            <a:noFill/>
            <a:miter lim="800000"/>
            <a:headEnd/>
            <a:tailEnd/>
          </a:ln>
        </p:spPr>
        <p:txBody>
          <a:bodyPr wrap="square">
            <a:spAutoFit/>
          </a:bodyPr>
          <a:lstStyle/>
          <a:p>
            <a:pPr algn="just"/>
            <a:r>
              <a:rPr lang="en-GB" sz="1200" b="0" dirty="0" smtClean="0">
                <a:latin typeface="+mj-lt"/>
              </a:rPr>
              <a:t>Experience with purchases from legal sellers without a receipt is more common among men, 5 to 8 M. BYR income group, full-time workers and the ones that have negative attitude towards country's government.</a:t>
            </a:r>
            <a:endParaRPr lang="en-GB" sz="1200" b="0" dirty="0">
              <a:latin typeface="+mj-lt"/>
            </a:endParaRPr>
          </a:p>
        </p:txBody>
      </p:sp>
    </p:spTree>
    <p:extLst>
      <p:ext uri="{BB962C8B-B14F-4D97-AF65-F5344CB8AC3E}">
        <p14:creationId xmlns:p14="http://schemas.microsoft.com/office/powerpoint/2010/main" val="803881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C:\Users\Vartotojas\Desktop\Picture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725706"/>
            <a:ext cx="3748088" cy="537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5"/>
          <p:cNvSpPr>
            <a:spLocks noChangeArrowheads="1"/>
          </p:cNvSpPr>
          <p:nvPr/>
        </p:nvSpPr>
        <p:spPr bwMode="auto">
          <a:xfrm>
            <a:off x="971600" y="3152527"/>
            <a:ext cx="21717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2800" dirty="0" smtClean="0">
                <a:solidFill>
                  <a:srgbClr val="1AB1AF"/>
                </a:solidFill>
                <a:latin typeface="Calibri" pitchFamily="34" charset="0"/>
              </a:rPr>
              <a:t>methodology</a:t>
            </a:r>
            <a:endParaRPr lang="en-GB" sz="2800" dirty="0">
              <a:solidFill>
                <a:srgbClr val="1AB1AF"/>
              </a:solidFill>
              <a:latin typeface="Calibri" pitchFamily="34" charset="0"/>
            </a:endParaRPr>
          </a:p>
        </p:txBody>
      </p:sp>
      <p:pic>
        <p:nvPicPr>
          <p:cNvPr id="9" name="Picture 14" descr="C:\Users\PC\Desktop\spinter outline 7px.png"/>
          <p:cNvPicPr>
            <a:picLocks noChangeAspect="1" noChangeArrowheads="1"/>
          </p:cNvPicPr>
          <p:nvPr/>
        </p:nvPicPr>
        <p:blipFill>
          <a:blip r:embed="rId3">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944616" y="1090037"/>
            <a:ext cx="3290888"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4"/>
          </p:nvPr>
        </p:nvSpPr>
        <p:spPr/>
        <p:txBody>
          <a:bodyPr/>
          <a:lstStyle/>
          <a:p>
            <a:fld id="{9FD1594A-4D42-4F98-9855-B57C3A277F5F}" type="slidenum">
              <a:rPr lang="en-GB" smtClean="0"/>
              <a:pPr/>
              <a:t>2</a:t>
            </a:fld>
            <a:endParaRPr lang="en-GB" dirty="0"/>
          </a:p>
        </p:txBody>
      </p:sp>
      <p:sp>
        <p:nvSpPr>
          <p:cNvPr id="7"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BELARUS</a:t>
            </a:r>
            <a:endParaRPr lang="en-GB" sz="1000" b="1" dirty="0">
              <a:cs typeface="Arial" charset="0"/>
            </a:endParaRPr>
          </a:p>
        </p:txBody>
      </p:sp>
    </p:spTree>
    <p:extLst>
      <p:ext uri="{BB962C8B-B14F-4D97-AF65-F5344CB8AC3E}">
        <p14:creationId xmlns:p14="http://schemas.microsoft.com/office/powerpoint/2010/main" val="8305286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Experience with purchases from illegal sellers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72008" y="921752"/>
            <a:ext cx="831693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People sometimes buy a good or service from people who are not legally registered and therefore do not pay any taxes at all.</a:t>
            </a:r>
          </a:p>
          <a:p>
            <a:r>
              <a:rPr lang="en-GB" sz="1200" b="0" i="1" dirty="0" smtClean="0">
                <a:solidFill>
                  <a:schemeClr val="tx1">
                    <a:lumMod val="65000"/>
                    <a:lumOff val="35000"/>
                  </a:schemeClr>
                </a:solidFill>
                <a:latin typeface="+mj-lt"/>
              </a:rPr>
              <a:t>Have you bought any goods or services when you knew about or suspected that the seller is illegal in the last 12 months?</a:t>
            </a:r>
            <a:endParaRPr lang="en-GB" sz="1200" b="0" i="1" dirty="0">
              <a:solidFill>
                <a:schemeClr val="tx1">
                  <a:lumMod val="65000"/>
                  <a:lumOff val="35000"/>
                </a:schemeClr>
              </a:solidFill>
              <a:latin typeface="+mj-lt"/>
            </a:endParaRPr>
          </a:p>
        </p:txBody>
      </p:sp>
      <p:sp>
        <p:nvSpPr>
          <p:cNvPr id="22" name="Text Box 11"/>
          <p:cNvSpPr txBox="1">
            <a:spLocks noChangeArrowheads="1"/>
          </p:cNvSpPr>
          <p:nvPr/>
        </p:nvSpPr>
        <p:spPr bwMode="auto">
          <a:xfrm>
            <a:off x="8388944" y="937141"/>
            <a:ext cx="64807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l">
              <a:spcBef>
                <a:spcPct val="0"/>
              </a:spcBef>
            </a:pPr>
            <a:r>
              <a:rPr lang="en-GB" sz="1100" dirty="0" smtClean="0">
                <a:latin typeface="+mn-lt"/>
              </a:rPr>
              <a:t>N=1002</a:t>
            </a:r>
            <a:endParaRPr lang="en-GB" sz="1100" dirty="0">
              <a:latin typeface="+mn-lt"/>
            </a:endParaRPr>
          </a:p>
        </p:txBody>
      </p:sp>
      <p:sp>
        <p:nvSpPr>
          <p:cNvPr id="2" name="Slide Number Placeholder 1"/>
          <p:cNvSpPr>
            <a:spLocks noGrp="1"/>
          </p:cNvSpPr>
          <p:nvPr>
            <p:ph type="sldNum" sz="quarter" idx="4"/>
          </p:nvPr>
        </p:nvSpPr>
        <p:spPr/>
        <p:txBody>
          <a:bodyPr/>
          <a:lstStyle/>
          <a:p>
            <a:fld id="{9FD1594A-4D42-4F98-9855-B57C3A277F5F}" type="slidenum">
              <a:rPr lang="en-GB" smtClean="0"/>
              <a:pPr/>
              <a:t>20</a:t>
            </a:fld>
            <a:endParaRPr lang="en-GB" dirty="0"/>
          </a:p>
        </p:txBody>
      </p:sp>
      <p:graphicFrame>
        <p:nvGraphicFramePr>
          <p:cNvPr id="5" name="Object 4"/>
          <p:cNvGraphicFramePr>
            <a:graphicFrameLocks/>
          </p:cNvGraphicFramePr>
          <p:nvPr>
            <p:extLst>
              <p:ext uri="{D42A27DB-BD31-4B8C-83A1-F6EECF244321}">
                <p14:modId xmlns:p14="http://schemas.microsoft.com/office/powerpoint/2010/main" val="3951034232"/>
              </p:ext>
            </p:extLst>
          </p:nvPr>
        </p:nvGraphicFramePr>
        <p:xfrm>
          <a:off x="323850" y="1557338"/>
          <a:ext cx="8324850" cy="3927475"/>
        </p:xfrm>
        <a:graphic>
          <a:graphicData uri="http://schemas.openxmlformats.org/presentationml/2006/ole">
            <mc:AlternateContent xmlns:mc="http://schemas.openxmlformats.org/markup-compatibility/2006">
              <mc:Choice xmlns:v="urn:schemas-microsoft-com:vml" Requires="v">
                <p:oleObj spid="_x0000_s106526" name="Macro-Enabled Worksheet" r:id="rId4" imgW="5886450" imgH="2781202" progId="Excel.SheetMacroEnabled.12">
                  <p:embed/>
                </p:oleObj>
              </mc:Choice>
              <mc:Fallback>
                <p:oleObj name="Macro-Enabled Worksheet" r:id="rId4" imgW="5886450" imgH="2781202" progId="Excel.SheetMacroEnabled.12">
                  <p:embed/>
                  <p:pic>
                    <p:nvPicPr>
                      <p:cNvPr id="0" name="Picture 2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850" y="1557338"/>
                        <a:ext cx="8324850" cy="3927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BELARUS</a:t>
            </a:r>
            <a:endParaRPr lang="en-GB" sz="1000" b="1" dirty="0">
              <a:cs typeface="Arial" charset="0"/>
            </a:endParaRPr>
          </a:p>
        </p:txBody>
      </p:sp>
      <p:sp>
        <p:nvSpPr>
          <p:cNvPr id="11" name="Text Box 10"/>
          <p:cNvSpPr txBox="1">
            <a:spLocks noChangeArrowheads="1"/>
          </p:cNvSpPr>
          <p:nvPr/>
        </p:nvSpPr>
        <p:spPr bwMode="auto">
          <a:xfrm>
            <a:off x="0" y="6110607"/>
            <a:ext cx="9144000" cy="276999"/>
          </a:xfrm>
          <a:prstGeom prst="rect">
            <a:avLst/>
          </a:prstGeom>
          <a:noFill/>
          <a:ln w="12700">
            <a:noFill/>
            <a:miter lim="800000"/>
            <a:headEnd/>
            <a:tailEnd/>
          </a:ln>
        </p:spPr>
        <p:txBody>
          <a:bodyPr wrap="square">
            <a:spAutoFit/>
          </a:bodyPr>
          <a:lstStyle/>
          <a:p>
            <a:pPr algn="just"/>
            <a:r>
              <a:rPr lang="en-GB" sz="1200" b="0" dirty="0" smtClean="0">
                <a:latin typeface="+mj-lt"/>
              </a:rPr>
              <a:t>Experience with purchases from illegal sellers is more common among men, lowest educated group and part-time workers.</a:t>
            </a:r>
            <a:endParaRPr lang="en-GB" sz="1200" b="0" dirty="0">
              <a:latin typeface="+mj-lt"/>
            </a:endParaRPr>
          </a:p>
        </p:txBody>
      </p:sp>
    </p:spTree>
    <p:extLst>
      <p:ext uri="{BB962C8B-B14F-4D97-AF65-F5344CB8AC3E}">
        <p14:creationId xmlns:p14="http://schemas.microsoft.com/office/powerpoint/2010/main" val="42777834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1555" name="Object 3"/>
          <p:cNvGraphicFramePr>
            <a:graphicFrameLocks/>
          </p:cNvGraphicFramePr>
          <p:nvPr>
            <p:extLst>
              <p:ext uri="{D42A27DB-BD31-4B8C-83A1-F6EECF244321}">
                <p14:modId xmlns:p14="http://schemas.microsoft.com/office/powerpoint/2010/main" val="3631763137"/>
              </p:ext>
            </p:extLst>
          </p:nvPr>
        </p:nvGraphicFramePr>
        <p:xfrm>
          <a:off x="68263" y="2170113"/>
          <a:ext cx="8453437" cy="3573462"/>
        </p:xfrm>
        <a:graphic>
          <a:graphicData uri="http://schemas.openxmlformats.org/presentationml/2006/ole">
            <mc:AlternateContent xmlns:mc="http://schemas.openxmlformats.org/markup-compatibility/2006">
              <mc:Choice xmlns:v="urn:schemas-microsoft-com:vml" Requires="v">
                <p:oleObj spid="_x0000_s175125" name="Macro-Enabled Worksheet" r:id="rId4" imgW="7382097" imgH="3114822" progId="Excel.SheetMacroEnabled.12">
                  <p:embed/>
                </p:oleObj>
              </mc:Choice>
              <mc:Fallback>
                <p:oleObj name="Macro-Enabled Worksheet" r:id="rId4" imgW="7382097" imgH="3114822" progId="Excel.SheetMacroEnabled.12">
                  <p:embed/>
                  <p:pic>
                    <p:nvPicPr>
                      <p:cNvPr id="0" name="Picture 15"/>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263" y="2170113"/>
                        <a:ext cx="8453437" cy="35734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15"/>
          <p:cNvSpPr>
            <a:spLocks noChangeArrowheads="1"/>
          </p:cNvSpPr>
          <p:nvPr/>
        </p:nvSpPr>
        <p:spPr bwMode="auto">
          <a:xfrm>
            <a:off x="0" y="71414"/>
            <a:ext cx="914400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Experience with purchases from illegal sellers (%)</a:t>
            </a:r>
          </a:p>
          <a:p>
            <a:pPr algn="ctr"/>
            <a:r>
              <a:rPr lang="en-GB" i="1" dirty="0" smtClean="0">
                <a:solidFill>
                  <a:srgbClr val="1AB1AF"/>
                </a:solidFill>
                <a:latin typeface="Calibri" pitchFamily="34" charset="0"/>
              </a:rPr>
              <a:t>Comparison of respondents who have and do not have own experience in the shadow economy</a:t>
            </a: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4"/>
          </p:nvPr>
        </p:nvSpPr>
        <p:spPr/>
        <p:txBody>
          <a:bodyPr/>
          <a:lstStyle/>
          <a:p>
            <a:fld id="{9FD1594A-4D42-4F98-9855-B57C3A277F5F}" type="slidenum">
              <a:rPr lang="en-GB" smtClean="0"/>
              <a:pPr/>
              <a:t>21</a:t>
            </a:fld>
            <a:endParaRPr lang="en-GB" dirty="0"/>
          </a:p>
        </p:txBody>
      </p:sp>
      <p:sp>
        <p:nvSpPr>
          <p:cNvPr id="11"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BELARUS</a:t>
            </a:r>
            <a:endParaRPr lang="en-GB" sz="1000" b="1" dirty="0">
              <a:cs typeface="Arial" charset="0"/>
            </a:endParaRPr>
          </a:p>
        </p:txBody>
      </p:sp>
      <p:sp>
        <p:nvSpPr>
          <p:cNvPr id="16" name="Text Box 4"/>
          <p:cNvSpPr txBox="1">
            <a:spLocks noChangeArrowheads="1"/>
          </p:cNvSpPr>
          <p:nvPr/>
        </p:nvSpPr>
        <p:spPr bwMode="auto">
          <a:xfrm>
            <a:off x="72008" y="921752"/>
            <a:ext cx="831693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People sometimes buy a good or service from people who are not legally registered and therefore do not pay any taxes at all.</a:t>
            </a:r>
          </a:p>
          <a:p>
            <a:r>
              <a:rPr lang="en-GB" sz="1400" i="1" dirty="0" smtClean="0">
                <a:solidFill>
                  <a:schemeClr val="tx1">
                    <a:lumMod val="65000"/>
                    <a:lumOff val="35000"/>
                  </a:schemeClr>
                </a:solidFill>
                <a:latin typeface="+mj-lt"/>
              </a:rPr>
              <a:t>Have you bought any goods or services when you knew about or suspected that the seller is illegal in the last 12 months?</a:t>
            </a:r>
            <a:endParaRPr lang="en-GB" sz="1400" i="1" dirty="0">
              <a:solidFill>
                <a:schemeClr val="tx1">
                  <a:lumMod val="65000"/>
                  <a:lumOff val="35000"/>
                </a:schemeClr>
              </a:solidFill>
              <a:latin typeface="+mj-lt"/>
            </a:endParaRPr>
          </a:p>
        </p:txBody>
      </p:sp>
      <p:sp>
        <p:nvSpPr>
          <p:cNvPr id="14" name="Text Box 11"/>
          <p:cNvSpPr txBox="1">
            <a:spLocks noChangeArrowheads="1"/>
          </p:cNvSpPr>
          <p:nvPr/>
        </p:nvSpPr>
        <p:spPr bwMode="auto">
          <a:xfrm>
            <a:off x="8495928" y="3038763"/>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latin typeface="+mn-lt"/>
              </a:rPr>
              <a:t>N=1002</a:t>
            </a:r>
            <a:endParaRPr lang="en-GB" sz="1000" dirty="0">
              <a:latin typeface="+mn-lt"/>
            </a:endParaRPr>
          </a:p>
        </p:txBody>
      </p:sp>
      <p:sp>
        <p:nvSpPr>
          <p:cNvPr id="15" name="Text Box 11"/>
          <p:cNvSpPr txBox="1">
            <a:spLocks noChangeArrowheads="1"/>
          </p:cNvSpPr>
          <p:nvPr/>
        </p:nvSpPr>
        <p:spPr bwMode="auto">
          <a:xfrm>
            <a:off x="8506252" y="4478923"/>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latin typeface="+mn-lt"/>
              </a:rPr>
              <a:t>N=92</a:t>
            </a:r>
            <a:endParaRPr lang="en-GB" sz="1000" dirty="0">
              <a:latin typeface="+mn-lt"/>
            </a:endParaRPr>
          </a:p>
        </p:txBody>
      </p:sp>
      <p:sp>
        <p:nvSpPr>
          <p:cNvPr id="17" name="Text Box 11"/>
          <p:cNvSpPr txBox="1">
            <a:spLocks noChangeArrowheads="1"/>
          </p:cNvSpPr>
          <p:nvPr/>
        </p:nvSpPr>
        <p:spPr bwMode="auto">
          <a:xfrm>
            <a:off x="8501122" y="5199003"/>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latin typeface="+mn-lt"/>
              </a:rPr>
              <a:t>N=890</a:t>
            </a:r>
            <a:endParaRPr lang="en-GB" sz="1000" dirty="0">
              <a:latin typeface="+mn-lt"/>
            </a:endParaRPr>
          </a:p>
        </p:txBody>
      </p:sp>
    </p:spTree>
    <p:extLst>
      <p:ext uri="{BB962C8B-B14F-4D97-AF65-F5344CB8AC3E}">
        <p14:creationId xmlns:p14="http://schemas.microsoft.com/office/powerpoint/2010/main" val="803881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Object 20"/>
          <p:cNvGraphicFramePr>
            <a:graphicFrameLocks/>
          </p:cNvGraphicFramePr>
          <p:nvPr>
            <p:extLst>
              <p:ext uri="{D42A27DB-BD31-4B8C-83A1-F6EECF244321}">
                <p14:modId xmlns:p14="http://schemas.microsoft.com/office/powerpoint/2010/main" val="3259784197"/>
              </p:ext>
            </p:extLst>
          </p:nvPr>
        </p:nvGraphicFramePr>
        <p:xfrm>
          <a:off x="331788" y="1500188"/>
          <a:ext cx="8723312" cy="5003800"/>
        </p:xfrm>
        <a:graphic>
          <a:graphicData uri="http://schemas.openxmlformats.org/presentationml/2006/ole">
            <mc:AlternateContent xmlns:mc="http://schemas.openxmlformats.org/markup-compatibility/2006">
              <mc:Choice xmlns:v="urn:schemas-microsoft-com:vml" Requires="v">
                <p:oleObj spid="_x0000_s107551" name="Macro-Enabled Worksheet" r:id="rId4" imgW="8572500" imgH="4905326" progId="Excel.SheetMacroEnabled.12">
                  <p:embed/>
                </p:oleObj>
              </mc:Choice>
              <mc:Fallback>
                <p:oleObj name="Macro-Enabled Worksheet" r:id="rId4" imgW="8572500" imgH="4905326" progId="Excel.SheetMacroEnabled.12">
                  <p:embed/>
                  <p:pic>
                    <p:nvPicPr>
                      <p:cNvPr id="0" name="Picture 25"/>
                      <p:cNvPicPr>
                        <a:picLocks noChangeArrowheads="1"/>
                      </p:cNvPicPr>
                      <p:nvPr/>
                    </p:nvPicPr>
                    <p:blipFill>
                      <a:blip r:embed="rId5"/>
                      <a:srcRect/>
                      <a:stretch>
                        <a:fillRect/>
                      </a:stretch>
                    </p:blipFill>
                    <p:spPr bwMode="auto">
                      <a:xfrm>
                        <a:off x="331788" y="1500188"/>
                        <a:ext cx="8723312" cy="5003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Goods or services bought during unregistered purchases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84048" y="921752"/>
            <a:ext cx="68642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What are the types of goods or services that you have bought in any of the aforesaid ways (illegally or when the seller did not account the revenue) during the last 12 months?</a:t>
            </a:r>
            <a:endParaRPr lang="en-GB" sz="1200" b="0" i="1" dirty="0">
              <a:solidFill>
                <a:schemeClr val="tx1">
                  <a:lumMod val="65000"/>
                  <a:lumOff val="35000"/>
                </a:schemeClr>
              </a:solidFill>
              <a:latin typeface="+mj-lt"/>
            </a:endParaRPr>
          </a:p>
        </p:txBody>
      </p:sp>
      <p:sp>
        <p:nvSpPr>
          <p:cNvPr id="2" name="Slide Number Placeholder 1"/>
          <p:cNvSpPr>
            <a:spLocks noGrp="1"/>
          </p:cNvSpPr>
          <p:nvPr>
            <p:ph type="sldNum" sz="quarter" idx="4"/>
          </p:nvPr>
        </p:nvSpPr>
        <p:spPr/>
        <p:txBody>
          <a:bodyPr/>
          <a:lstStyle/>
          <a:p>
            <a:fld id="{9FD1594A-4D42-4F98-9855-B57C3A277F5F}" type="slidenum">
              <a:rPr lang="en-GB" smtClean="0"/>
              <a:pPr/>
              <a:t>22</a:t>
            </a:fld>
            <a:endParaRPr lang="en-GB" dirty="0"/>
          </a:p>
        </p:txBody>
      </p:sp>
      <p:sp>
        <p:nvSpPr>
          <p:cNvPr id="23" name="Text Box 11"/>
          <p:cNvSpPr txBox="1">
            <a:spLocks noChangeArrowheads="1"/>
          </p:cNvSpPr>
          <p:nvPr/>
        </p:nvSpPr>
        <p:spPr bwMode="auto">
          <a:xfrm>
            <a:off x="6804248" y="922868"/>
            <a:ext cx="2339752"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r">
              <a:spcBef>
                <a:spcPct val="0"/>
              </a:spcBef>
            </a:pPr>
            <a:r>
              <a:rPr lang="en-GB" sz="1100" dirty="0" smtClean="0">
                <a:latin typeface="+mn-lt"/>
              </a:rPr>
              <a:t>N=559*</a:t>
            </a:r>
          </a:p>
          <a:p>
            <a:pPr algn="r">
              <a:spcBef>
                <a:spcPct val="0"/>
              </a:spcBef>
            </a:pPr>
            <a:r>
              <a:rPr lang="en-GB" sz="1100" dirty="0" smtClean="0">
                <a:latin typeface="+mn-lt"/>
              </a:rPr>
              <a:t>*Only respondents who experienced unregistered purchases</a:t>
            </a:r>
            <a:endParaRPr lang="en-GB" sz="1100" dirty="0">
              <a:latin typeface="+mn-lt"/>
            </a:endParaRPr>
          </a:p>
        </p:txBody>
      </p:sp>
      <p:sp>
        <p:nvSpPr>
          <p:cNvPr id="10"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BELARUS</a:t>
            </a:r>
            <a:endParaRPr lang="en-GB" sz="1000" b="1" dirty="0">
              <a:cs typeface="Arial" charset="0"/>
            </a:endParaRPr>
          </a:p>
        </p:txBody>
      </p:sp>
      <p:sp>
        <p:nvSpPr>
          <p:cNvPr id="11" name="Text Box 11"/>
          <p:cNvSpPr txBox="1">
            <a:spLocks noChangeArrowheads="1"/>
          </p:cNvSpPr>
          <p:nvPr/>
        </p:nvSpPr>
        <p:spPr bwMode="auto">
          <a:xfrm>
            <a:off x="5857884" y="4286256"/>
            <a:ext cx="1791080" cy="461665"/>
          </a:xfrm>
          <a:prstGeom prst="rect">
            <a:avLst/>
          </a:prstGeom>
          <a:noFill/>
          <a:ln w="3175">
            <a:noFill/>
            <a:miter lim="800000"/>
            <a:headEnd type="none" w="sm" len="sm"/>
            <a:tailEnd type="none" w="sm" len="sm"/>
          </a:ln>
        </p:spPr>
        <p:txBody>
          <a:bodyPr wrap="square">
            <a:spAutoFit/>
          </a:bodyPr>
          <a:lstStyle/>
          <a:p>
            <a:pPr>
              <a:spcBef>
                <a:spcPct val="0"/>
              </a:spcBef>
            </a:pPr>
            <a:r>
              <a:rPr lang="en-GB" sz="1200" i="1" dirty="0" smtClean="0">
                <a:solidFill>
                  <a:schemeClr val="tx1">
                    <a:lumMod val="50000"/>
                    <a:lumOff val="50000"/>
                  </a:schemeClr>
                </a:solidFill>
              </a:rPr>
              <a:t>*Multiple answer option; sum exceeds 100%</a:t>
            </a:r>
            <a:endParaRPr lang="en-GB" sz="1200" i="1" dirty="0">
              <a:solidFill>
                <a:schemeClr val="tx1">
                  <a:lumMod val="50000"/>
                  <a:lumOff val="50000"/>
                </a:schemeClr>
              </a:solidFill>
            </a:endParaRPr>
          </a:p>
        </p:txBody>
      </p:sp>
      <p:sp>
        <p:nvSpPr>
          <p:cNvPr id="12" name="Text Box 10"/>
          <p:cNvSpPr txBox="1">
            <a:spLocks noChangeArrowheads="1"/>
          </p:cNvSpPr>
          <p:nvPr/>
        </p:nvSpPr>
        <p:spPr bwMode="auto">
          <a:xfrm>
            <a:off x="4211960" y="5753417"/>
            <a:ext cx="4932040" cy="646331"/>
          </a:xfrm>
          <a:prstGeom prst="rect">
            <a:avLst/>
          </a:prstGeom>
          <a:solidFill>
            <a:schemeClr val="bg1"/>
          </a:solidFill>
          <a:ln w="12700">
            <a:noFill/>
            <a:miter lim="800000"/>
            <a:headEnd/>
            <a:tailEnd/>
          </a:ln>
        </p:spPr>
        <p:txBody>
          <a:bodyPr wrap="square">
            <a:spAutoFit/>
          </a:bodyPr>
          <a:lstStyle/>
          <a:p>
            <a:pPr algn="just"/>
            <a:r>
              <a:rPr lang="en-GB" sz="1200" b="0" dirty="0" smtClean="0">
                <a:latin typeface="+mj-lt"/>
              </a:rPr>
              <a:t>Clothes were more often mentioned by women, age group 18-25 and lowest income group. Food products – by lowest income group. Transportation – by men.</a:t>
            </a:r>
            <a:endParaRPr lang="en-GB" sz="1200" b="0" dirty="0">
              <a:latin typeface="+mj-lt"/>
            </a:endParaRPr>
          </a:p>
        </p:txBody>
      </p:sp>
    </p:spTree>
    <p:extLst>
      <p:ext uri="{BB962C8B-B14F-4D97-AF65-F5344CB8AC3E}">
        <p14:creationId xmlns:p14="http://schemas.microsoft.com/office/powerpoint/2010/main" val="9113721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Monthly spending on unregistered purchases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72008" y="921752"/>
            <a:ext cx="831693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Approximately how much money have you spent on these goods or services per month?</a:t>
            </a:r>
            <a:endParaRPr lang="en-GB" sz="1200" b="0" i="1" dirty="0">
              <a:solidFill>
                <a:schemeClr val="tx1">
                  <a:lumMod val="65000"/>
                  <a:lumOff val="35000"/>
                </a:schemeClr>
              </a:solidFill>
              <a:latin typeface="+mj-lt"/>
            </a:endParaRPr>
          </a:p>
        </p:txBody>
      </p:sp>
      <p:graphicFrame>
        <p:nvGraphicFramePr>
          <p:cNvPr id="3" name="Object 2"/>
          <p:cNvGraphicFramePr>
            <a:graphicFrameLocks/>
          </p:cNvGraphicFramePr>
          <p:nvPr>
            <p:extLst>
              <p:ext uri="{D42A27DB-BD31-4B8C-83A1-F6EECF244321}">
                <p14:modId xmlns:p14="http://schemas.microsoft.com/office/powerpoint/2010/main" val="560790889"/>
              </p:ext>
            </p:extLst>
          </p:nvPr>
        </p:nvGraphicFramePr>
        <p:xfrm>
          <a:off x="166688" y="1725629"/>
          <a:ext cx="8818562" cy="3989387"/>
        </p:xfrm>
        <a:graphic>
          <a:graphicData uri="http://schemas.openxmlformats.org/presentationml/2006/ole">
            <mc:AlternateContent xmlns:mc="http://schemas.openxmlformats.org/markup-compatibility/2006">
              <mc:Choice xmlns:v="urn:schemas-microsoft-com:vml" Requires="v">
                <p:oleObj spid="_x0000_s108573" name="Macro-Enabled Worksheet" r:id="rId4" imgW="8515350" imgH="3847904" progId="Excel.SheetMacroEnabled.12">
                  <p:embed/>
                </p:oleObj>
              </mc:Choice>
              <mc:Fallback>
                <p:oleObj name="Macro-Enabled Worksheet" r:id="rId4" imgW="8515350" imgH="3847904" progId="Excel.SheetMacroEnabled.12">
                  <p:embed/>
                  <p:pic>
                    <p:nvPicPr>
                      <p:cNvPr id="0" name="Picture 2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6688" y="1725629"/>
                        <a:ext cx="8818562" cy="3989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Slide Number Placeholder 1"/>
          <p:cNvSpPr>
            <a:spLocks noGrp="1"/>
          </p:cNvSpPr>
          <p:nvPr>
            <p:ph type="sldNum" sz="quarter" idx="4"/>
          </p:nvPr>
        </p:nvSpPr>
        <p:spPr/>
        <p:txBody>
          <a:bodyPr/>
          <a:lstStyle/>
          <a:p>
            <a:fld id="{9FD1594A-4D42-4F98-9855-B57C3A277F5F}" type="slidenum">
              <a:rPr lang="en-GB" smtClean="0"/>
              <a:pPr/>
              <a:t>23</a:t>
            </a:fld>
            <a:endParaRPr lang="en-GB" dirty="0"/>
          </a:p>
        </p:txBody>
      </p:sp>
      <p:sp>
        <p:nvSpPr>
          <p:cNvPr id="10" name="Text Box 11"/>
          <p:cNvSpPr txBox="1">
            <a:spLocks noChangeArrowheads="1"/>
          </p:cNvSpPr>
          <p:nvPr/>
        </p:nvSpPr>
        <p:spPr bwMode="auto">
          <a:xfrm>
            <a:off x="6804248" y="922868"/>
            <a:ext cx="2339752"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r">
              <a:spcBef>
                <a:spcPct val="0"/>
              </a:spcBef>
            </a:pPr>
            <a:r>
              <a:rPr lang="en-GB" sz="1100" dirty="0" smtClean="0">
                <a:latin typeface="+mn-lt"/>
              </a:rPr>
              <a:t>N=559*</a:t>
            </a:r>
          </a:p>
          <a:p>
            <a:pPr algn="r">
              <a:spcBef>
                <a:spcPct val="0"/>
              </a:spcBef>
            </a:pPr>
            <a:r>
              <a:rPr lang="en-GB" sz="1100" dirty="0" smtClean="0">
                <a:latin typeface="+mn-lt"/>
              </a:rPr>
              <a:t>*Only respondents who experienced unregistered purchases</a:t>
            </a:r>
            <a:endParaRPr lang="en-GB" sz="1100" dirty="0">
              <a:latin typeface="+mn-lt"/>
            </a:endParaRPr>
          </a:p>
        </p:txBody>
      </p:sp>
      <p:sp>
        <p:nvSpPr>
          <p:cNvPr id="11"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BELARUS</a:t>
            </a:r>
            <a:endParaRPr lang="en-GB" sz="1000" b="1" dirty="0">
              <a:cs typeface="Arial" charset="0"/>
            </a:endParaRPr>
          </a:p>
        </p:txBody>
      </p:sp>
    </p:spTree>
    <p:extLst>
      <p:ext uri="{BB962C8B-B14F-4D97-AF65-F5344CB8AC3E}">
        <p14:creationId xmlns:p14="http://schemas.microsoft.com/office/powerpoint/2010/main" val="28587062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3432423"/>
            <a:ext cx="4427538" cy="42862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3" name="Slide Number Placeholder 2"/>
          <p:cNvSpPr>
            <a:spLocks noGrp="1"/>
          </p:cNvSpPr>
          <p:nvPr>
            <p:ph type="sldNum" sz="quarter" idx="10"/>
          </p:nvPr>
        </p:nvSpPr>
        <p:spPr/>
        <p:txBody>
          <a:bodyPr/>
          <a:lstStyle/>
          <a:p>
            <a:pPr algn="ctr">
              <a:defRPr/>
            </a:pPr>
            <a:fld id="{60E26310-DE22-43B5-82AD-72D36210D27D}" type="slidenum">
              <a:rPr lang="en-GB" smtClean="0">
                <a:solidFill>
                  <a:schemeClr val="bg1">
                    <a:lumMod val="65000"/>
                  </a:schemeClr>
                </a:solidFill>
                <a:latin typeface="+mj-lt"/>
              </a:rPr>
              <a:pPr algn="ctr">
                <a:defRPr/>
              </a:pPr>
              <a:t>24</a:t>
            </a:fld>
            <a:endParaRPr lang="en-GB" dirty="0">
              <a:solidFill>
                <a:schemeClr val="bg1">
                  <a:lumMod val="65000"/>
                </a:schemeClr>
              </a:solidFill>
              <a:latin typeface="+mj-lt"/>
            </a:endParaRPr>
          </a:p>
        </p:txBody>
      </p:sp>
      <p:sp>
        <p:nvSpPr>
          <p:cNvPr id="4" name="Text Placeholder 11"/>
          <p:cNvSpPr txBox="1">
            <a:spLocks/>
          </p:cNvSpPr>
          <p:nvPr/>
        </p:nvSpPr>
        <p:spPr>
          <a:xfrm>
            <a:off x="0" y="2782044"/>
            <a:ext cx="4716463" cy="1223020"/>
          </a:xfrm>
          <a:prstGeom prst="rect">
            <a:avLst/>
          </a:prstGeom>
        </p:spPr>
        <p:txBody>
          <a:bodyPr/>
          <a:lstStyle>
            <a:lvl1pPr marL="342900" indent="-342900" algn="l" defTabSz="914400" rtl="0" eaLnBrk="1" latinLnBrk="0" hangingPunct="1">
              <a:spcBef>
                <a:spcPct val="20000"/>
              </a:spcBef>
              <a:buClr>
                <a:srgbClr val="1AB1AF"/>
              </a:buClr>
              <a:buFont typeface="Wingdings" pitchFamily="2" charset="2"/>
              <a:buChar char="q"/>
              <a:defRPr sz="1400" kern="1200">
                <a:solidFill>
                  <a:schemeClr val="tx1"/>
                </a:solidFill>
                <a:latin typeface="+mn-lt"/>
                <a:ea typeface="+mn-ea"/>
                <a:cs typeface="+mn-cs"/>
              </a:defRPr>
            </a:lvl1pPr>
            <a:lvl2pPr marL="742950" indent="-285750" algn="l" defTabSz="914400" rtl="0" eaLnBrk="1" latinLnBrk="0" hangingPunct="1">
              <a:spcBef>
                <a:spcPct val="20000"/>
              </a:spcBef>
              <a:buClr>
                <a:srgbClr val="1AB1AF"/>
              </a:buClr>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GB" sz="1800" dirty="0" smtClean="0">
                <a:solidFill>
                  <a:schemeClr val="accent2"/>
                </a:solidFill>
              </a:rPr>
              <a:t>Attitude towards shadow activities</a:t>
            </a:r>
          </a:p>
          <a:p>
            <a:pPr>
              <a:defRPr/>
            </a:pPr>
            <a:r>
              <a:rPr lang="en-GB" sz="1800" dirty="0" smtClean="0">
                <a:solidFill>
                  <a:schemeClr val="accent2"/>
                </a:solidFill>
              </a:rPr>
              <a:t>Experience with unregistered purchases</a:t>
            </a:r>
          </a:p>
          <a:p>
            <a:pPr>
              <a:defRPr/>
            </a:pPr>
            <a:r>
              <a:rPr lang="en-GB" sz="1800" b="1" dirty="0" smtClean="0">
                <a:solidFill>
                  <a:schemeClr val="accent2"/>
                </a:solidFill>
              </a:rPr>
              <a:t>Experience with shadow labour market</a:t>
            </a:r>
            <a:endParaRPr lang="en-GB" sz="1800" b="1" dirty="0">
              <a:solidFill>
                <a:schemeClr val="accent2"/>
              </a:solidFill>
            </a:endParaRPr>
          </a:p>
        </p:txBody>
      </p:sp>
      <p:sp>
        <p:nvSpPr>
          <p:cNvPr id="5"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BELARUS</a:t>
            </a:r>
            <a:endParaRPr lang="en-GB" sz="1000" b="1" dirty="0">
              <a:cs typeface="Arial" charset="0"/>
            </a:endParaRPr>
          </a:p>
        </p:txBody>
      </p:sp>
    </p:spTree>
    <p:extLst>
      <p:ext uri="{BB962C8B-B14F-4D97-AF65-F5344CB8AC3E}">
        <p14:creationId xmlns:p14="http://schemas.microsoft.com/office/powerpoint/2010/main" val="24970961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Having friends or relatives in shadow labour market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72008" y="921752"/>
            <a:ext cx="831693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Some people participate in the shadow labour market. They work without labour contracts or receive part of their wage paid as an “envelope wage”.</a:t>
            </a:r>
          </a:p>
          <a:p>
            <a:r>
              <a:rPr lang="en-GB" sz="1200" b="0" i="1" dirty="0" smtClean="0">
                <a:solidFill>
                  <a:schemeClr val="tx1">
                    <a:lumMod val="65000"/>
                    <a:lumOff val="35000"/>
                  </a:schemeClr>
                </a:solidFill>
                <a:latin typeface="+mj-lt"/>
              </a:rPr>
              <a:t>Have your friends or relatives worked under such conditions in the last 12 months?</a:t>
            </a:r>
            <a:endParaRPr lang="en-GB" sz="1200" b="0" i="1" dirty="0">
              <a:solidFill>
                <a:schemeClr val="tx1">
                  <a:lumMod val="65000"/>
                  <a:lumOff val="35000"/>
                </a:schemeClr>
              </a:solidFill>
              <a:latin typeface="+mj-lt"/>
            </a:endParaRPr>
          </a:p>
        </p:txBody>
      </p:sp>
      <p:sp>
        <p:nvSpPr>
          <p:cNvPr id="22" name="Text Box 11"/>
          <p:cNvSpPr txBox="1">
            <a:spLocks noChangeArrowheads="1"/>
          </p:cNvSpPr>
          <p:nvPr/>
        </p:nvSpPr>
        <p:spPr bwMode="auto">
          <a:xfrm>
            <a:off x="8388944" y="937141"/>
            <a:ext cx="64807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l">
              <a:spcBef>
                <a:spcPct val="0"/>
              </a:spcBef>
            </a:pPr>
            <a:r>
              <a:rPr lang="en-GB" sz="1100" dirty="0" smtClean="0">
                <a:latin typeface="+mn-lt"/>
              </a:rPr>
              <a:t>N=1002</a:t>
            </a:r>
            <a:endParaRPr lang="en-GB" sz="1100" dirty="0">
              <a:latin typeface="+mn-lt"/>
            </a:endParaRPr>
          </a:p>
        </p:txBody>
      </p:sp>
      <p:sp>
        <p:nvSpPr>
          <p:cNvPr id="2" name="Slide Number Placeholder 1"/>
          <p:cNvSpPr>
            <a:spLocks noGrp="1"/>
          </p:cNvSpPr>
          <p:nvPr>
            <p:ph type="sldNum" sz="quarter" idx="4"/>
          </p:nvPr>
        </p:nvSpPr>
        <p:spPr/>
        <p:txBody>
          <a:bodyPr/>
          <a:lstStyle/>
          <a:p>
            <a:fld id="{9FD1594A-4D42-4F98-9855-B57C3A277F5F}" type="slidenum">
              <a:rPr lang="en-GB" smtClean="0"/>
              <a:pPr/>
              <a:t>25</a:t>
            </a:fld>
            <a:endParaRPr lang="en-GB" dirty="0"/>
          </a:p>
        </p:txBody>
      </p:sp>
      <p:graphicFrame>
        <p:nvGraphicFramePr>
          <p:cNvPr id="5" name="Object 4"/>
          <p:cNvGraphicFramePr>
            <a:graphicFrameLocks/>
          </p:cNvGraphicFramePr>
          <p:nvPr>
            <p:extLst>
              <p:ext uri="{D42A27DB-BD31-4B8C-83A1-F6EECF244321}">
                <p14:modId xmlns:p14="http://schemas.microsoft.com/office/powerpoint/2010/main" val="134754525"/>
              </p:ext>
            </p:extLst>
          </p:nvPr>
        </p:nvGraphicFramePr>
        <p:xfrm>
          <a:off x="387350" y="1625600"/>
          <a:ext cx="8324850" cy="3887788"/>
        </p:xfrm>
        <a:graphic>
          <a:graphicData uri="http://schemas.openxmlformats.org/presentationml/2006/ole">
            <mc:AlternateContent xmlns:mc="http://schemas.openxmlformats.org/markup-compatibility/2006">
              <mc:Choice xmlns:v="urn:schemas-microsoft-com:vml" Requires="v">
                <p:oleObj spid="_x0000_s109596" name="Macro-Enabled Worksheet" r:id="rId4" imgW="5886450" imgH="2752921" progId="Excel.SheetMacroEnabled.12">
                  <p:embed/>
                </p:oleObj>
              </mc:Choice>
              <mc:Fallback>
                <p:oleObj name="Macro-Enabled Worksheet" r:id="rId4" imgW="5886450" imgH="2752921" progId="Excel.SheetMacroEnabled.12">
                  <p:embed/>
                  <p:pic>
                    <p:nvPicPr>
                      <p:cNvPr id="0" name="Picture 2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350" y="1625600"/>
                        <a:ext cx="8324850" cy="3887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Isosceles Triangle 2"/>
          <p:cNvSpPr/>
          <p:nvPr/>
        </p:nvSpPr>
        <p:spPr>
          <a:xfrm rot="5400000">
            <a:off x="5832140" y="2168860"/>
            <a:ext cx="576064" cy="21602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10" name="Table 9"/>
          <p:cNvGraphicFramePr>
            <a:graphicFrameLocks noGrp="1"/>
          </p:cNvGraphicFramePr>
          <p:nvPr>
            <p:extLst>
              <p:ext uri="{D42A27DB-BD31-4B8C-83A1-F6EECF244321}">
                <p14:modId xmlns:p14="http://schemas.microsoft.com/office/powerpoint/2010/main" val="2908048225"/>
              </p:ext>
            </p:extLst>
          </p:nvPr>
        </p:nvGraphicFramePr>
        <p:xfrm>
          <a:off x="6300192" y="2116088"/>
          <a:ext cx="2448272" cy="304800"/>
        </p:xfrm>
        <a:graphic>
          <a:graphicData uri="http://schemas.openxmlformats.org/drawingml/2006/table">
            <a:tbl>
              <a:tblPr firstRow="1" bandRow="1">
                <a:tableStyleId>{5C22544A-7EE6-4342-B048-85BDC9FD1C3A}</a:tableStyleId>
              </a:tblPr>
              <a:tblGrid>
                <a:gridCol w="1640307"/>
                <a:gridCol w="807965"/>
              </a:tblGrid>
              <a:tr h="144016">
                <a:tc>
                  <a:txBody>
                    <a:bodyPr/>
                    <a:lstStyle/>
                    <a:p>
                      <a:r>
                        <a:rPr lang="en-US" sz="1400" dirty="0" smtClean="0"/>
                        <a:t>Average number:</a:t>
                      </a:r>
                      <a:endParaRPr lang="lt-LT" sz="1400" dirty="0"/>
                    </a:p>
                  </a:txBody>
                  <a:tcPr/>
                </a:tc>
                <a:tc>
                  <a:txBody>
                    <a:bodyPr/>
                    <a:lstStyle/>
                    <a:p>
                      <a:pPr algn="ctr"/>
                      <a:r>
                        <a:rPr lang="en-US" sz="1400" dirty="0" smtClean="0"/>
                        <a:t>3.4</a:t>
                      </a:r>
                      <a:endParaRPr lang="lt-LT" sz="1400" dirty="0"/>
                    </a:p>
                  </a:txBody>
                  <a:tcPr/>
                </a:tc>
              </a:tr>
            </a:tbl>
          </a:graphicData>
        </a:graphic>
      </p:graphicFrame>
      <p:sp>
        <p:nvSpPr>
          <p:cNvPr id="11"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BELARUS</a:t>
            </a:r>
            <a:endParaRPr lang="en-GB" sz="1000" b="1" dirty="0">
              <a:cs typeface="Arial" charset="0"/>
            </a:endParaRPr>
          </a:p>
        </p:txBody>
      </p:sp>
      <p:sp>
        <p:nvSpPr>
          <p:cNvPr id="12" name="Text Box 10"/>
          <p:cNvSpPr txBox="1">
            <a:spLocks noChangeArrowheads="1"/>
          </p:cNvSpPr>
          <p:nvPr/>
        </p:nvSpPr>
        <p:spPr bwMode="auto">
          <a:xfrm>
            <a:off x="0" y="6110607"/>
            <a:ext cx="9144000" cy="276999"/>
          </a:xfrm>
          <a:prstGeom prst="rect">
            <a:avLst/>
          </a:prstGeom>
          <a:noFill/>
          <a:ln w="12700">
            <a:noFill/>
            <a:miter lim="800000"/>
            <a:headEnd/>
            <a:tailEnd/>
          </a:ln>
        </p:spPr>
        <p:txBody>
          <a:bodyPr wrap="square">
            <a:spAutoFit/>
          </a:bodyPr>
          <a:lstStyle/>
          <a:p>
            <a:pPr algn="just"/>
            <a:r>
              <a:rPr lang="en-GB" sz="1200" b="0" dirty="0" smtClean="0">
                <a:latin typeface="+mj-lt"/>
              </a:rPr>
              <a:t>Friends or relatives in shadow labour market more often mentioned having men</a:t>
            </a:r>
            <a:r>
              <a:rPr lang="en-GB" sz="1200" dirty="0" smtClean="0">
                <a:latin typeface="+mj-lt"/>
              </a:rPr>
              <a:t> and age group 26-35.</a:t>
            </a:r>
            <a:endParaRPr lang="en-GB" sz="1200" b="0" dirty="0">
              <a:latin typeface="+mj-lt"/>
            </a:endParaRPr>
          </a:p>
        </p:txBody>
      </p:sp>
    </p:spTree>
    <p:extLst>
      <p:ext uri="{BB962C8B-B14F-4D97-AF65-F5344CB8AC3E}">
        <p14:creationId xmlns:p14="http://schemas.microsoft.com/office/powerpoint/2010/main" val="1024232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Object 20"/>
          <p:cNvGraphicFramePr>
            <a:graphicFrameLocks/>
          </p:cNvGraphicFramePr>
          <p:nvPr>
            <p:extLst>
              <p:ext uri="{D42A27DB-BD31-4B8C-83A1-F6EECF244321}">
                <p14:modId xmlns:p14="http://schemas.microsoft.com/office/powerpoint/2010/main" val="574000391"/>
              </p:ext>
            </p:extLst>
          </p:nvPr>
        </p:nvGraphicFramePr>
        <p:xfrm>
          <a:off x="749186" y="1504574"/>
          <a:ext cx="8035925" cy="4079875"/>
        </p:xfrm>
        <a:graphic>
          <a:graphicData uri="http://schemas.openxmlformats.org/presentationml/2006/ole">
            <mc:AlternateContent xmlns:mc="http://schemas.openxmlformats.org/markup-compatibility/2006">
              <mc:Choice xmlns:v="urn:schemas-microsoft-com:vml" Requires="v">
                <p:oleObj spid="_x0000_s110619" name="Macro-Enabled Worksheet" r:id="rId4" imgW="7905750" imgH="4010074" progId="Excel.SheetMacroEnabled.12">
                  <p:embed/>
                </p:oleObj>
              </mc:Choice>
              <mc:Fallback>
                <p:oleObj name="Macro-Enabled Worksheet" r:id="rId4" imgW="7905750" imgH="4010074" progId="Excel.SheetMacroEnabled.12">
                  <p:embed/>
                  <p:pic>
                    <p:nvPicPr>
                      <p:cNvPr id="0" name="Picture 21"/>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9186" y="1504574"/>
                        <a:ext cx="8035925" cy="4079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Type of friends’ or relatives’ shadow employment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84048" y="921752"/>
            <a:ext cx="831693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What kind of shadow employment do you think they have had?</a:t>
            </a:r>
            <a:endParaRPr lang="en-GB" sz="1200" b="0" i="1" dirty="0">
              <a:solidFill>
                <a:schemeClr val="tx1">
                  <a:lumMod val="65000"/>
                  <a:lumOff val="35000"/>
                </a:schemeClr>
              </a:solidFill>
              <a:latin typeface="+mj-lt"/>
            </a:endParaRPr>
          </a:p>
        </p:txBody>
      </p:sp>
      <p:sp>
        <p:nvSpPr>
          <p:cNvPr id="2" name="Slide Number Placeholder 1"/>
          <p:cNvSpPr>
            <a:spLocks noGrp="1"/>
          </p:cNvSpPr>
          <p:nvPr>
            <p:ph type="sldNum" sz="quarter" idx="4"/>
          </p:nvPr>
        </p:nvSpPr>
        <p:spPr/>
        <p:txBody>
          <a:bodyPr/>
          <a:lstStyle/>
          <a:p>
            <a:fld id="{9FD1594A-4D42-4F98-9855-B57C3A277F5F}" type="slidenum">
              <a:rPr lang="en-GB" smtClean="0"/>
              <a:pPr/>
              <a:t>26</a:t>
            </a:fld>
            <a:endParaRPr lang="en-GB" dirty="0"/>
          </a:p>
        </p:txBody>
      </p:sp>
      <p:sp>
        <p:nvSpPr>
          <p:cNvPr id="10" name="Text Box 11"/>
          <p:cNvSpPr txBox="1">
            <a:spLocks noChangeArrowheads="1"/>
          </p:cNvSpPr>
          <p:nvPr/>
        </p:nvSpPr>
        <p:spPr bwMode="auto">
          <a:xfrm>
            <a:off x="6804248" y="922868"/>
            <a:ext cx="2339752"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r">
              <a:spcBef>
                <a:spcPct val="0"/>
              </a:spcBef>
            </a:pPr>
            <a:r>
              <a:rPr lang="en-GB" sz="1100" dirty="0" smtClean="0">
                <a:latin typeface="+mn-lt"/>
              </a:rPr>
              <a:t>N=289*</a:t>
            </a:r>
          </a:p>
          <a:p>
            <a:pPr algn="r">
              <a:spcBef>
                <a:spcPct val="0"/>
              </a:spcBef>
            </a:pPr>
            <a:r>
              <a:rPr lang="en-GB" sz="1100" dirty="0" smtClean="0">
                <a:latin typeface="+mn-lt"/>
              </a:rPr>
              <a:t>*Only respondents having friends or relatives in shadow labour market</a:t>
            </a:r>
            <a:endParaRPr lang="en-GB" sz="1100" dirty="0">
              <a:latin typeface="+mn-lt"/>
            </a:endParaRPr>
          </a:p>
        </p:txBody>
      </p:sp>
      <p:sp>
        <p:nvSpPr>
          <p:cNvPr id="11"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BELARUS</a:t>
            </a:r>
            <a:endParaRPr lang="en-GB" sz="1000" b="1" dirty="0">
              <a:cs typeface="Arial" charset="0"/>
            </a:endParaRPr>
          </a:p>
        </p:txBody>
      </p:sp>
      <p:sp>
        <p:nvSpPr>
          <p:cNvPr id="12" name="Text Box 11"/>
          <p:cNvSpPr txBox="1">
            <a:spLocks noChangeArrowheads="1"/>
          </p:cNvSpPr>
          <p:nvPr/>
        </p:nvSpPr>
        <p:spPr bwMode="auto">
          <a:xfrm>
            <a:off x="7072330" y="4886684"/>
            <a:ext cx="1791080" cy="461665"/>
          </a:xfrm>
          <a:prstGeom prst="rect">
            <a:avLst/>
          </a:prstGeom>
          <a:noFill/>
          <a:ln w="3175">
            <a:noFill/>
            <a:miter lim="800000"/>
            <a:headEnd type="none" w="sm" len="sm"/>
            <a:tailEnd type="none" w="sm" len="sm"/>
          </a:ln>
        </p:spPr>
        <p:txBody>
          <a:bodyPr wrap="square">
            <a:spAutoFit/>
          </a:bodyPr>
          <a:lstStyle/>
          <a:p>
            <a:pPr>
              <a:spcBef>
                <a:spcPct val="0"/>
              </a:spcBef>
            </a:pPr>
            <a:r>
              <a:rPr lang="en-GB" sz="1200" i="1" dirty="0" smtClean="0">
                <a:solidFill>
                  <a:schemeClr val="tx1">
                    <a:lumMod val="50000"/>
                    <a:lumOff val="50000"/>
                  </a:schemeClr>
                </a:solidFill>
              </a:rPr>
              <a:t>*Multiple answer option; sum exceeds 100%</a:t>
            </a:r>
            <a:endParaRPr lang="en-GB" sz="1200" i="1" dirty="0">
              <a:solidFill>
                <a:schemeClr val="tx1">
                  <a:lumMod val="50000"/>
                  <a:lumOff val="50000"/>
                </a:schemeClr>
              </a:solidFill>
            </a:endParaRPr>
          </a:p>
        </p:txBody>
      </p:sp>
      <p:sp>
        <p:nvSpPr>
          <p:cNvPr id="14" name="Text Box 10"/>
          <p:cNvSpPr txBox="1">
            <a:spLocks noChangeArrowheads="1"/>
          </p:cNvSpPr>
          <p:nvPr/>
        </p:nvSpPr>
        <p:spPr bwMode="auto">
          <a:xfrm>
            <a:off x="0" y="5854503"/>
            <a:ext cx="9144000" cy="646331"/>
          </a:xfrm>
          <a:prstGeom prst="rect">
            <a:avLst/>
          </a:prstGeom>
          <a:solidFill>
            <a:schemeClr val="bg1"/>
          </a:solidFill>
          <a:ln w="12700">
            <a:noFill/>
            <a:miter lim="800000"/>
            <a:headEnd/>
            <a:tailEnd/>
          </a:ln>
        </p:spPr>
        <p:txBody>
          <a:bodyPr wrap="square">
            <a:spAutoFit/>
          </a:bodyPr>
          <a:lstStyle/>
          <a:p>
            <a:pPr algn="just"/>
            <a:r>
              <a:rPr lang="en-GB" sz="1200" b="0" dirty="0" smtClean="0">
                <a:latin typeface="+mj-lt"/>
              </a:rPr>
              <a:t>Friends or relatives, that have worked with a legal job contract and received part of their wage as an „envelope wage“, more often mention having women and highest educated group. Friends / relatives, that have worked without a legal job contract and received all the wage as an „envelope wage“ more often indicated having men, age group 36-45 and the ones with lower education.</a:t>
            </a:r>
            <a:endParaRPr lang="en-GB" sz="1200" b="0" dirty="0">
              <a:latin typeface="+mj-lt"/>
            </a:endParaRPr>
          </a:p>
        </p:txBody>
      </p:sp>
    </p:spTree>
    <p:extLst>
      <p:ext uri="{BB962C8B-B14F-4D97-AF65-F5344CB8AC3E}">
        <p14:creationId xmlns:p14="http://schemas.microsoft.com/office/powerpoint/2010/main" val="2225138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Object 20"/>
          <p:cNvGraphicFramePr>
            <a:graphicFrameLocks/>
          </p:cNvGraphicFramePr>
          <p:nvPr>
            <p:extLst>
              <p:ext uri="{D42A27DB-BD31-4B8C-83A1-F6EECF244321}">
                <p14:modId xmlns:p14="http://schemas.microsoft.com/office/powerpoint/2010/main" val="2183042877"/>
              </p:ext>
            </p:extLst>
          </p:nvPr>
        </p:nvGraphicFramePr>
        <p:xfrm>
          <a:off x="539750" y="1484313"/>
          <a:ext cx="8035925" cy="4313237"/>
        </p:xfrm>
        <a:graphic>
          <a:graphicData uri="http://schemas.openxmlformats.org/presentationml/2006/ole">
            <mc:AlternateContent xmlns:mc="http://schemas.openxmlformats.org/markup-compatibility/2006">
              <mc:Choice xmlns:v="urn:schemas-microsoft-com:vml" Requires="v">
                <p:oleObj spid="_x0000_s111643" name="Macro-Enabled Worksheet" r:id="rId4" imgW="7905750" imgH="4238527" progId="Excel.SheetMacroEnabled.12">
                  <p:embed/>
                </p:oleObj>
              </mc:Choice>
              <mc:Fallback>
                <p:oleObj name="Macro-Enabled Worksheet" r:id="rId4" imgW="7905750" imgH="4238527" progId="Excel.SheetMacroEnabled.12">
                  <p:embed/>
                  <p:pic>
                    <p:nvPicPr>
                      <p:cNvPr id="0" name="Picture 21"/>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750" y="1484313"/>
                        <a:ext cx="8035925" cy="43132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Friends’ or relatives’ shadow employment areas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84048" y="921752"/>
            <a:ext cx="831693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In what area(s) have they had shadow employment in the last 12 months?</a:t>
            </a:r>
            <a:endParaRPr lang="en-GB" sz="1200" b="0" i="1" dirty="0">
              <a:solidFill>
                <a:schemeClr val="tx1">
                  <a:lumMod val="65000"/>
                  <a:lumOff val="35000"/>
                </a:schemeClr>
              </a:solidFill>
              <a:latin typeface="+mj-lt"/>
            </a:endParaRPr>
          </a:p>
        </p:txBody>
      </p:sp>
      <p:sp>
        <p:nvSpPr>
          <p:cNvPr id="2" name="Slide Number Placeholder 1"/>
          <p:cNvSpPr>
            <a:spLocks noGrp="1"/>
          </p:cNvSpPr>
          <p:nvPr>
            <p:ph type="sldNum" sz="quarter" idx="4"/>
          </p:nvPr>
        </p:nvSpPr>
        <p:spPr/>
        <p:txBody>
          <a:bodyPr/>
          <a:lstStyle/>
          <a:p>
            <a:fld id="{9FD1594A-4D42-4F98-9855-B57C3A277F5F}" type="slidenum">
              <a:rPr lang="en-GB" smtClean="0"/>
              <a:pPr/>
              <a:t>27</a:t>
            </a:fld>
            <a:endParaRPr lang="en-GB" dirty="0"/>
          </a:p>
        </p:txBody>
      </p:sp>
      <p:sp>
        <p:nvSpPr>
          <p:cNvPr id="11"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BELARUS</a:t>
            </a:r>
            <a:endParaRPr lang="en-GB" sz="1000" b="1" dirty="0">
              <a:cs typeface="Arial" charset="0"/>
            </a:endParaRPr>
          </a:p>
        </p:txBody>
      </p:sp>
      <p:sp>
        <p:nvSpPr>
          <p:cNvPr id="12" name="Text Box 11"/>
          <p:cNvSpPr txBox="1">
            <a:spLocks noChangeArrowheads="1"/>
          </p:cNvSpPr>
          <p:nvPr/>
        </p:nvSpPr>
        <p:spPr bwMode="auto">
          <a:xfrm>
            <a:off x="7072330" y="4886684"/>
            <a:ext cx="1791080" cy="461665"/>
          </a:xfrm>
          <a:prstGeom prst="rect">
            <a:avLst/>
          </a:prstGeom>
          <a:noFill/>
          <a:ln w="3175">
            <a:noFill/>
            <a:miter lim="800000"/>
            <a:headEnd type="none" w="sm" len="sm"/>
            <a:tailEnd type="none" w="sm" len="sm"/>
          </a:ln>
        </p:spPr>
        <p:txBody>
          <a:bodyPr wrap="square">
            <a:spAutoFit/>
          </a:bodyPr>
          <a:lstStyle/>
          <a:p>
            <a:pPr>
              <a:spcBef>
                <a:spcPct val="0"/>
              </a:spcBef>
            </a:pPr>
            <a:r>
              <a:rPr lang="en-GB" sz="1200" i="1" dirty="0" smtClean="0">
                <a:solidFill>
                  <a:schemeClr val="tx1">
                    <a:lumMod val="50000"/>
                    <a:lumOff val="50000"/>
                  </a:schemeClr>
                </a:solidFill>
              </a:rPr>
              <a:t>*Multiple answer option; sum exceeds 100%</a:t>
            </a:r>
            <a:endParaRPr lang="en-GB" sz="1200" i="1" dirty="0">
              <a:solidFill>
                <a:schemeClr val="tx1">
                  <a:lumMod val="50000"/>
                  <a:lumOff val="50000"/>
                </a:schemeClr>
              </a:solidFill>
            </a:endParaRPr>
          </a:p>
        </p:txBody>
      </p:sp>
      <p:sp>
        <p:nvSpPr>
          <p:cNvPr id="13" name="Text Box 11"/>
          <p:cNvSpPr txBox="1">
            <a:spLocks noChangeArrowheads="1"/>
          </p:cNvSpPr>
          <p:nvPr/>
        </p:nvSpPr>
        <p:spPr bwMode="auto">
          <a:xfrm>
            <a:off x="6804248" y="922868"/>
            <a:ext cx="2339752"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r">
              <a:spcBef>
                <a:spcPct val="0"/>
              </a:spcBef>
            </a:pPr>
            <a:r>
              <a:rPr lang="en-GB" sz="1100" dirty="0" smtClean="0">
                <a:latin typeface="+mn-lt"/>
              </a:rPr>
              <a:t>N=289*</a:t>
            </a:r>
          </a:p>
          <a:p>
            <a:pPr algn="r">
              <a:spcBef>
                <a:spcPct val="0"/>
              </a:spcBef>
            </a:pPr>
            <a:r>
              <a:rPr lang="en-GB" sz="1100" dirty="0" smtClean="0">
                <a:latin typeface="+mn-lt"/>
              </a:rPr>
              <a:t>*Only respondents having friends or relatives in shadow labour market</a:t>
            </a:r>
            <a:endParaRPr lang="en-GB" sz="1100" dirty="0">
              <a:latin typeface="+mn-lt"/>
            </a:endParaRPr>
          </a:p>
        </p:txBody>
      </p:sp>
      <p:sp>
        <p:nvSpPr>
          <p:cNvPr id="14" name="Text Box 10"/>
          <p:cNvSpPr txBox="1">
            <a:spLocks noChangeArrowheads="1"/>
          </p:cNvSpPr>
          <p:nvPr/>
        </p:nvSpPr>
        <p:spPr bwMode="auto">
          <a:xfrm>
            <a:off x="0" y="6039169"/>
            <a:ext cx="9144000" cy="461665"/>
          </a:xfrm>
          <a:prstGeom prst="rect">
            <a:avLst/>
          </a:prstGeom>
          <a:solidFill>
            <a:schemeClr val="bg1"/>
          </a:solidFill>
          <a:ln w="12700">
            <a:noFill/>
            <a:miter lim="800000"/>
            <a:headEnd/>
            <a:tailEnd/>
          </a:ln>
        </p:spPr>
        <p:txBody>
          <a:bodyPr wrap="square">
            <a:spAutoFit/>
          </a:bodyPr>
          <a:lstStyle/>
          <a:p>
            <a:pPr algn="just"/>
            <a:r>
              <a:rPr lang="en-GB" sz="1200" b="0" dirty="0" smtClean="0">
                <a:latin typeface="+mj-lt"/>
              </a:rPr>
              <a:t>Construction and renovation was more often mentioned by women and residents of big cities (except Minsk). Wholesale and retail trade – by men, residents of Minks and the ones with positive attitude towards country’s government.</a:t>
            </a:r>
            <a:endParaRPr lang="en-GB" sz="1200" b="0" dirty="0">
              <a:latin typeface="+mj-lt"/>
            </a:endParaRPr>
          </a:p>
        </p:txBody>
      </p:sp>
    </p:spTree>
    <p:extLst>
      <p:ext uri="{BB962C8B-B14F-4D97-AF65-F5344CB8AC3E}">
        <p14:creationId xmlns:p14="http://schemas.microsoft.com/office/powerpoint/2010/main" val="39937667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rIns="36000">
            <a:spAutoFit/>
          </a:bodyPr>
          <a:lstStyle/>
          <a:p>
            <a:pPr algn="ctr"/>
            <a:r>
              <a:rPr lang="en-GB" sz="2400" dirty="0" smtClean="0">
                <a:solidFill>
                  <a:srgbClr val="1AB1AF"/>
                </a:solidFill>
                <a:latin typeface="Calibri" pitchFamily="34" charset="0"/>
              </a:rPr>
              <a:t>Hours spent in shadow employment by friends or relatives per week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72008" y="921752"/>
            <a:ext cx="831693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How many hours do you think he/she has spent on average per week on these activities in the last 12 months?</a:t>
            </a:r>
            <a:endParaRPr lang="en-GB" sz="1200" b="0" i="1" dirty="0">
              <a:solidFill>
                <a:schemeClr val="tx1">
                  <a:lumMod val="65000"/>
                  <a:lumOff val="35000"/>
                </a:schemeClr>
              </a:solidFill>
              <a:latin typeface="+mj-lt"/>
            </a:endParaRPr>
          </a:p>
        </p:txBody>
      </p:sp>
      <p:graphicFrame>
        <p:nvGraphicFramePr>
          <p:cNvPr id="3" name="Object 2"/>
          <p:cNvGraphicFramePr>
            <a:graphicFrameLocks/>
          </p:cNvGraphicFramePr>
          <p:nvPr>
            <p:extLst>
              <p:ext uri="{D42A27DB-BD31-4B8C-83A1-F6EECF244321}">
                <p14:modId xmlns:p14="http://schemas.microsoft.com/office/powerpoint/2010/main" val="1013767844"/>
              </p:ext>
            </p:extLst>
          </p:nvPr>
        </p:nvGraphicFramePr>
        <p:xfrm>
          <a:off x="166688" y="1268413"/>
          <a:ext cx="8877300" cy="4154487"/>
        </p:xfrm>
        <a:graphic>
          <a:graphicData uri="http://schemas.openxmlformats.org/presentationml/2006/ole">
            <mc:AlternateContent xmlns:mc="http://schemas.openxmlformats.org/markup-compatibility/2006">
              <mc:Choice xmlns:v="urn:schemas-microsoft-com:vml" Requires="v">
                <p:oleObj spid="_x0000_s112667" name="Macro-Enabled Worksheet" r:id="rId4" imgW="8572500" imgH="4010074" progId="Excel.SheetMacroEnabled.12">
                  <p:embed/>
                </p:oleObj>
              </mc:Choice>
              <mc:Fallback>
                <p:oleObj name="Macro-Enabled Worksheet" r:id="rId4" imgW="8572500" imgH="4010074" progId="Excel.SheetMacroEnabled.12">
                  <p:embed/>
                  <p:pic>
                    <p:nvPicPr>
                      <p:cNvPr id="0" name="Picture 21"/>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6688" y="1268413"/>
                        <a:ext cx="8877300" cy="41544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Slide Number Placeholder 1"/>
          <p:cNvSpPr>
            <a:spLocks noGrp="1"/>
          </p:cNvSpPr>
          <p:nvPr>
            <p:ph type="sldNum" sz="quarter" idx="4"/>
          </p:nvPr>
        </p:nvSpPr>
        <p:spPr/>
        <p:txBody>
          <a:bodyPr/>
          <a:lstStyle/>
          <a:p>
            <a:fld id="{9FD1594A-4D42-4F98-9855-B57C3A277F5F}" type="slidenum">
              <a:rPr lang="en-GB" smtClean="0"/>
              <a:pPr/>
              <a:t>28</a:t>
            </a:fld>
            <a:endParaRPr lang="en-GB" dirty="0"/>
          </a:p>
        </p:txBody>
      </p:sp>
      <p:sp>
        <p:nvSpPr>
          <p:cNvPr id="12"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BELARUS</a:t>
            </a:r>
            <a:endParaRPr lang="en-GB" sz="1000" b="1" dirty="0">
              <a:cs typeface="Arial" charset="0"/>
            </a:endParaRPr>
          </a:p>
        </p:txBody>
      </p:sp>
      <p:sp>
        <p:nvSpPr>
          <p:cNvPr id="10" name="Text Box 11"/>
          <p:cNvSpPr txBox="1">
            <a:spLocks noChangeArrowheads="1"/>
          </p:cNvSpPr>
          <p:nvPr/>
        </p:nvSpPr>
        <p:spPr bwMode="auto">
          <a:xfrm>
            <a:off x="6804248" y="922868"/>
            <a:ext cx="2339752"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r">
              <a:spcBef>
                <a:spcPct val="0"/>
              </a:spcBef>
            </a:pPr>
            <a:r>
              <a:rPr lang="en-GB" sz="1100" dirty="0" smtClean="0">
                <a:latin typeface="+mn-lt"/>
              </a:rPr>
              <a:t>N=289*</a:t>
            </a:r>
          </a:p>
          <a:p>
            <a:pPr algn="r">
              <a:spcBef>
                <a:spcPct val="0"/>
              </a:spcBef>
            </a:pPr>
            <a:r>
              <a:rPr lang="en-GB" sz="1100" dirty="0" smtClean="0">
                <a:latin typeface="+mn-lt"/>
              </a:rPr>
              <a:t>*Only respondents having friends or relatives in shadow labour market</a:t>
            </a:r>
            <a:endParaRPr lang="en-GB" sz="1100" dirty="0">
              <a:latin typeface="+mn-lt"/>
            </a:endParaRPr>
          </a:p>
        </p:txBody>
      </p:sp>
      <p:sp>
        <p:nvSpPr>
          <p:cNvPr id="11" name="Text Box 10"/>
          <p:cNvSpPr txBox="1">
            <a:spLocks noChangeArrowheads="1"/>
          </p:cNvSpPr>
          <p:nvPr/>
        </p:nvSpPr>
        <p:spPr bwMode="auto">
          <a:xfrm>
            <a:off x="0" y="6110607"/>
            <a:ext cx="9144000" cy="276999"/>
          </a:xfrm>
          <a:prstGeom prst="rect">
            <a:avLst/>
          </a:prstGeom>
          <a:noFill/>
          <a:ln w="12700">
            <a:noFill/>
            <a:miter lim="800000"/>
            <a:headEnd/>
            <a:tailEnd/>
          </a:ln>
        </p:spPr>
        <p:txBody>
          <a:bodyPr wrap="square">
            <a:spAutoFit/>
          </a:bodyPr>
          <a:lstStyle/>
          <a:p>
            <a:pPr algn="just"/>
            <a:r>
              <a:rPr lang="en-GB" sz="1200" b="0" dirty="0" smtClean="0">
                <a:latin typeface="+mj-lt"/>
              </a:rPr>
              <a:t>Generally more hours have mentioned highest income group.</a:t>
            </a:r>
            <a:endParaRPr lang="en-GB" sz="1200" b="0" dirty="0">
              <a:latin typeface="+mj-lt"/>
            </a:endParaRPr>
          </a:p>
        </p:txBody>
      </p:sp>
    </p:spTree>
    <p:extLst>
      <p:ext uri="{BB962C8B-B14F-4D97-AF65-F5344CB8AC3E}">
        <p14:creationId xmlns:p14="http://schemas.microsoft.com/office/powerpoint/2010/main" val="42040800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
          <p:cNvSpPr>
            <a:spLocks noChangeArrowheads="1"/>
          </p:cNvSpPr>
          <p:nvPr/>
        </p:nvSpPr>
        <p:spPr bwMode="auto">
          <a:xfrm>
            <a:off x="0" y="44624"/>
            <a:ext cx="9144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rIns="36000">
            <a:spAutoFit/>
          </a:bodyPr>
          <a:lstStyle/>
          <a:p>
            <a:pPr algn="ctr"/>
            <a:r>
              <a:rPr lang="en-GB" sz="2400" dirty="0" smtClean="0">
                <a:solidFill>
                  <a:srgbClr val="1AB1AF"/>
                </a:solidFill>
                <a:latin typeface="Calibri" pitchFamily="34" charset="0"/>
              </a:rPr>
              <a:t>Income earned from shadow employment by friends or relatives per month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72008" y="921752"/>
            <a:ext cx="831693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How much do you think he/she has earned on average from shadow employment in the past 12 months?</a:t>
            </a:r>
            <a:endParaRPr lang="en-GB" sz="1200" b="0" i="1" dirty="0">
              <a:solidFill>
                <a:schemeClr val="tx1">
                  <a:lumMod val="65000"/>
                  <a:lumOff val="35000"/>
                </a:schemeClr>
              </a:solidFill>
              <a:latin typeface="+mj-lt"/>
            </a:endParaRPr>
          </a:p>
        </p:txBody>
      </p:sp>
      <p:graphicFrame>
        <p:nvGraphicFramePr>
          <p:cNvPr id="3" name="Object 2"/>
          <p:cNvGraphicFramePr>
            <a:graphicFrameLocks/>
          </p:cNvGraphicFramePr>
          <p:nvPr>
            <p:extLst>
              <p:ext uri="{D42A27DB-BD31-4B8C-83A1-F6EECF244321}">
                <p14:modId xmlns:p14="http://schemas.microsoft.com/office/powerpoint/2010/main" val="2069303080"/>
              </p:ext>
            </p:extLst>
          </p:nvPr>
        </p:nvGraphicFramePr>
        <p:xfrm>
          <a:off x="53975" y="1255713"/>
          <a:ext cx="8980488" cy="4421187"/>
        </p:xfrm>
        <a:graphic>
          <a:graphicData uri="http://schemas.openxmlformats.org/presentationml/2006/ole">
            <mc:AlternateContent xmlns:mc="http://schemas.openxmlformats.org/markup-compatibility/2006">
              <mc:Choice xmlns:v="urn:schemas-microsoft-com:vml" Requires="v">
                <p:oleObj spid="_x0000_s113692" name="Macro-Enabled Worksheet" r:id="rId4" imgW="8582143" imgH="4238557" progId="Excel.SheetMacroEnabled.12">
                  <p:embed/>
                </p:oleObj>
              </mc:Choice>
              <mc:Fallback>
                <p:oleObj name="Macro-Enabled Worksheet" r:id="rId4" imgW="8582143" imgH="4238557" progId="Excel.SheetMacroEnabled.12">
                  <p:embed/>
                  <p:pic>
                    <p:nvPicPr>
                      <p:cNvPr id="0" name="Picture 2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75" y="1255713"/>
                        <a:ext cx="8980488" cy="44211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Slide Number Placeholder 1"/>
          <p:cNvSpPr>
            <a:spLocks noGrp="1"/>
          </p:cNvSpPr>
          <p:nvPr>
            <p:ph type="sldNum" sz="quarter" idx="4"/>
          </p:nvPr>
        </p:nvSpPr>
        <p:spPr/>
        <p:txBody>
          <a:bodyPr/>
          <a:lstStyle/>
          <a:p>
            <a:fld id="{9FD1594A-4D42-4F98-9855-B57C3A277F5F}" type="slidenum">
              <a:rPr lang="en-GB" smtClean="0"/>
              <a:pPr/>
              <a:t>29</a:t>
            </a:fld>
            <a:endParaRPr lang="en-GB" dirty="0"/>
          </a:p>
        </p:txBody>
      </p:sp>
      <p:sp>
        <p:nvSpPr>
          <p:cNvPr id="10"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BELARUS</a:t>
            </a:r>
            <a:endParaRPr lang="en-GB" sz="1000" b="1" dirty="0">
              <a:cs typeface="Arial" charset="0"/>
            </a:endParaRPr>
          </a:p>
        </p:txBody>
      </p:sp>
      <p:sp>
        <p:nvSpPr>
          <p:cNvPr id="12" name="Text Box 11"/>
          <p:cNvSpPr txBox="1">
            <a:spLocks noChangeArrowheads="1"/>
          </p:cNvSpPr>
          <p:nvPr/>
        </p:nvSpPr>
        <p:spPr bwMode="auto">
          <a:xfrm>
            <a:off x="6804248" y="922868"/>
            <a:ext cx="2339752"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r">
              <a:spcBef>
                <a:spcPct val="0"/>
              </a:spcBef>
            </a:pPr>
            <a:r>
              <a:rPr lang="en-GB" sz="1100" dirty="0" smtClean="0">
                <a:latin typeface="+mn-lt"/>
              </a:rPr>
              <a:t>N=289*</a:t>
            </a:r>
          </a:p>
          <a:p>
            <a:pPr algn="r">
              <a:spcBef>
                <a:spcPct val="0"/>
              </a:spcBef>
            </a:pPr>
            <a:r>
              <a:rPr lang="en-GB" sz="1100" dirty="0" smtClean="0">
                <a:latin typeface="+mn-lt"/>
              </a:rPr>
              <a:t>*Only respondents having friends or relatives in shadow labour market</a:t>
            </a:r>
            <a:endParaRPr lang="en-GB" sz="1100" dirty="0">
              <a:latin typeface="+mn-lt"/>
            </a:endParaRPr>
          </a:p>
        </p:txBody>
      </p:sp>
    </p:spTree>
    <p:extLst>
      <p:ext uri="{BB962C8B-B14F-4D97-AF65-F5344CB8AC3E}">
        <p14:creationId xmlns:p14="http://schemas.microsoft.com/office/powerpoint/2010/main" val="13088362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15"/>
          <p:cNvSpPr>
            <a:spLocks noChangeArrowheads="1"/>
          </p:cNvSpPr>
          <p:nvPr/>
        </p:nvSpPr>
        <p:spPr bwMode="auto">
          <a:xfrm>
            <a:off x="3059832" y="159023"/>
            <a:ext cx="32224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a:solidFill>
                  <a:srgbClr val="1AB1AF"/>
                </a:solidFill>
                <a:latin typeface="Calibri" pitchFamily="34" charset="0"/>
              </a:rPr>
              <a:t>Research methodology</a:t>
            </a:r>
          </a:p>
        </p:txBody>
      </p:sp>
      <p:sp>
        <p:nvSpPr>
          <p:cNvPr id="7" name="Rectangle 6"/>
          <p:cNvSpPr txBox="1">
            <a:spLocks noChangeArrowheads="1"/>
          </p:cNvSpPr>
          <p:nvPr/>
        </p:nvSpPr>
        <p:spPr>
          <a:xfrm>
            <a:off x="35496" y="1196752"/>
            <a:ext cx="9073008" cy="5328592"/>
          </a:xfrm>
          <a:prstGeom prst="rect">
            <a:avLst/>
          </a:prstGeom>
          <a:no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lgn="just">
              <a:buNone/>
            </a:pPr>
            <a:r>
              <a:rPr lang="en-GB" sz="1400" dirty="0" smtClean="0">
                <a:solidFill>
                  <a:schemeClr val="tx1">
                    <a:lumMod val="65000"/>
                    <a:lumOff val="35000"/>
                  </a:schemeClr>
                </a:solidFill>
                <a:latin typeface="Calibri" pitchFamily="34" charset="0"/>
              </a:rPr>
              <a:t>Market and public research company „Spinter research“ during the period May 26</a:t>
            </a:r>
            <a:r>
              <a:rPr lang="en-GB" sz="1400" baseline="30000" dirty="0" smtClean="0">
                <a:solidFill>
                  <a:schemeClr val="tx1">
                    <a:lumMod val="65000"/>
                    <a:lumOff val="35000"/>
                  </a:schemeClr>
                </a:solidFill>
                <a:latin typeface="Calibri" pitchFamily="34" charset="0"/>
              </a:rPr>
              <a:t>th</a:t>
            </a:r>
            <a:r>
              <a:rPr lang="en-GB" sz="1400" dirty="0" smtClean="0">
                <a:solidFill>
                  <a:schemeClr val="tx1">
                    <a:lumMod val="65000"/>
                    <a:lumOff val="35000"/>
                  </a:schemeClr>
                </a:solidFill>
                <a:latin typeface="Calibri" pitchFamily="34" charset="0"/>
              </a:rPr>
              <a:t> – June 15</a:t>
            </a:r>
            <a:r>
              <a:rPr lang="en-GB" sz="1400" baseline="30000" dirty="0" smtClean="0">
                <a:solidFill>
                  <a:schemeClr val="tx1">
                    <a:lumMod val="65000"/>
                    <a:lumOff val="35000"/>
                  </a:schemeClr>
                </a:solidFill>
                <a:latin typeface="Calibri" pitchFamily="34" charset="0"/>
              </a:rPr>
              <a:t>th</a:t>
            </a:r>
            <a:r>
              <a:rPr lang="en-GB" sz="1400" dirty="0" smtClean="0">
                <a:solidFill>
                  <a:schemeClr val="tx1">
                    <a:lumMod val="65000"/>
                    <a:lumOff val="35000"/>
                  </a:schemeClr>
                </a:solidFill>
                <a:latin typeface="Calibri" pitchFamily="34" charset="0"/>
              </a:rPr>
              <a:t>, 2015, carried out resident opinion research regarding shadow activities.</a:t>
            </a:r>
          </a:p>
          <a:p>
            <a:pPr lvl="1" algn="just">
              <a:buClr>
                <a:srgbClr val="1AB1AF"/>
              </a:buClr>
              <a:buFont typeface="Wingdings" pitchFamily="2" charset="2"/>
              <a:buChar char="q"/>
            </a:pPr>
            <a:r>
              <a:rPr lang="en-GB" sz="1400" b="1" dirty="0" smtClean="0">
                <a:solidFill>
                  <a:schemeClr val="tx1">
                    <a:lumMod val="65000"/>
                    <a:lumOff val="35000"/>
                  </a:schemeClr>
                </a:solidFill>
                <a:latin typeface="Calibri" pitchFamily="34" charset="0"/>
              </a:rPr>
              <a:t>Research objective</a:t>
            </a:r>
          </a:p>
          <a:p>
            <a:pPr lvl="1" algn="just">
              <a:buFontTx/>
              <a:buNone/>
            </a:pPr>
            <a:r>
              <a:rPr lang="en-GB" sz="1400" dirty="0" smtClean="0">
                <a:solidFill>
                  <a:schemeClr val="tx1">
                    <a:lumMod val="65000"/>
                    <a:lumOff val="35000"/>
                  </a:schemeClr>
                </a:solidFill>
                <a:latin typeface="Calibri" pitchFamily="34" charset="0"/>
              </a:rPr>
              <a:t>Find out residents’ experience with and opinion regarding shadow activities.</a:t>
            </a:r>
          </a:p>
          <a:p>
            <a:pPr lvl="1" algn="just">
              <a:buClr>
                <a:srgbClr val="1AB1AF"/>
              </a:buClr>
              <a:buFont typeface="Wingdings" pitchFamily="2" charset="2"/>
              <a:buChar char="q"/>
            </a:pPr>
            <a:r>
              <a:rPr lang="en-GB" sz="1400" b="1" dirty="0" smtClean="0">
                <a:solidFill>
                  <a:schemeClr val="tx1">
                    <a:lumMod val="65000"/>
                    <a:lumOff val="35000"/>
                  </a:schemeClr>
                </a:solidFill>
                <a:latin typeface="Calibri" pitchFamily="34" charset="0"/>
              </a:rPr>
              <a:t>Research method</a:t>
            </a:r>
          </a:p>
          <a:p>
            <a:pPr marL="712788" lvl="1" indent="-255588" algn="just">
              <a:buClr>
                <a:srgbClr val="1AB1AF"/>
              </a:buClr>
              <a:buNone/>
            </a:pPr>
            <a:r>
              <a:rPr lang="en-GB" sz="1400" dirty="0" smtClean="0">
                <a:solidFill>
                  <a:schemeClr val="tx1">
                    <a:lumMod val="65000"/>
                    <a:lumOff val="35000"/>
                  </a:schemeClr>
                </a:solidFill>
                <a:latin typeface="Calibri" pitchFamily="34" charset="0"/>
              </a:rPr>
              <a:t>CAWI (Computer Assisted Web Interview), using a standardized questionnaire, which is agreed upon with the Customer. During CAWI, respondent receives an email invitation to participate in the study with the unique link, which leads to an electronic questionnaire. Respondent may fill in the questionnaire any time convenient.</a:t>
            </a:r>
          </a:p>
          <a:p>
            <a:pPr lvl="1" algn="just">
              <a:buClr>
                <a:srgbClr val="1AB1AF"/>
              </a:buClr>
              <a:buFont typeface="Wingdings" pitchFamily="2" charset="2"/>
              <a:buChar char="q"/>
            </a:pPr>
            <a:r>
              <a:rPr lang="en-GB" sz="1400" b="1" dirty="0" smtClean="0">
                <a:solidFill>
                  <a:schemeClr val="tx1">
                    <a:lumMod val="65000"/>
                    <a:lumOff val="35000"/>
                  </a:schemeClr>
                </a:solidFill>
                <a:latin typeface="Calibri" pitchFamily="34" charset="0"/>
              </a:rPr>
              <a:t>Research location</a:t>
            </a:r>
          </a:p>
          <a:p>
            <a:pPr lvl="1" algn="just">
              <a:buFontTx/>
              <a:buNone/>
            </a:pPr>
            <a:r>
              <a:rPr lang="en-GB" sz="1400" dirty="0" smtClean="0">
                <a:solidFill>
                  <a:schemeClr val="tx1">
                    <a:lumMod val="65000"/>
                    <a:lumOff val="35000"/>
                  </a:schemeClr>
                </a:solidFill>
                <a:latin typeface="Calibri" pitchFamily="34" charset="0"/>
              </a:rPr>
              <a:t>Belarus.</a:t>
            </a:r>
          </a:p>
          <a:p>
            <a:pPr lvl="1" algn="just">
              <a:buClr>
                <a:srgbClr val="1AB1AF"/>
              </a:buClr>
              <a:buFont typeface="Wingdings" pitchFamily="2" charset="2"/>
              <a:buChar char="q"/>
            </a:pPr>
            <a:r>
              <a:rPr lang="en-GB" sz="1400" b="1" dirty="0" smtClean="0">
                <a:solidFill>
                  <a:schemeClr val="tx1">
                    <a:lumMod val="65000"/>
                    <a:lumOff val="35000"/>
                  </a:schemeClr>
                </a:solidFill>
                <a:latin typeface="Calibri" pitchFamily="34" charset="0"/>
              </a:rPr>
              <a:t>Target group</a:t>
            </a:r>
          </a:p>
          <a:p>
            <a:pPr lvl="1" algn="just">
              <a:buNone/>
            </a:pPr>
            <a:r>
              <a:rPr lang="en-GB" sz="1400" dirty="0" smtClean="0">
                <a:solidFill>
                  <a:schemeClr val="tx1">
                    <a:lumMod val="65000"/>
                    <a:lumOff val="35000"/>
                  </a:schemeClr>
                </a:solidFill>
                <a:latin typeface="Calibri" pitchFamily="34" charset="0"/>
              </a:rPr>
              <a:t>Residents aged 18-75.</a:t>
            </a:r>
          </a:p>
          <a:p>
            <a:pPr lvl="1" algn="just">
              <a:buClr>
                <a:srgbClr val="1AB1AF"/>
              </a:buClr>
              <a:buFont typeface="Wingdings" pitchFamily="2" charset="2"/>
              <a:buChar char="q"/>
            </a:pPr>
            <a:r>
              <a:rPr lang="en-GB" sz="1400" b="1" dirty="0" smtClean="0">
                <a:solidFill>
                  <a:schemeClr val="tx1">
                    <a:lumMod val="65000"/>
                    <a:lumOff val="35000"/>
                  </a:schemeClr>
                </a:solidFill>
                <a:latin typeface="Calibri" pitchFamily="34" charset="0"/>
              </a:rPr>
              <a:t>Sample size</a:t>
            </a:r>
            <a:endParaRPr lang="en-GB" sz="1400" dirty="0" smtClean="0">
              <a:solidFill>
                <a:schemeClr val="tx1">
                  <a:lumMod val="65000"/>
                  <a:lumOff val="35000"/>
                </a:schemeClr>
              </a:solidFill>
              <a:latin typeface="Calibri" pitchFamily="34" charset="0"/>
            </a:endParaRPr>
          </a:p>
          <a:p>
            <a:pPr lvl="1" algn="just">
              <a:buFontTx/>
              <a:buNone/>
            </a:pPr>
            <a:r>
              <a:rPr lang="en-GB" sz="1400" dirty="0" smtClean="0">
                <a:solidFill>
                  <a:schemeClr val="tx1">
                    <a:lumMod val="65000"/>
                    <a:lumOff val="35000"/>
                  </a:schemeClr>
                </a:solidFill>
                <a:latin typeface="Calibri" pitchFamily="34" charset="0"/>
              </a:rPr>
              <a:t>1002 respondents.</a:t>
            </a:r>
          </a:p>
          <a:p>
            <a:pPr lvl="1" algn="just">
              <a:buClr>
                <a:srgbClr val="1AB1AF"/>
              </a:buClr>
              <a:buFont typeface="Wingdings" pitchFamily="2" charset="2"/>
              <a:buChar char="q"/>
            </a:pPr>
            <a:r>
              <a:rPr lang="en-GB" sz="1400" b="1" dirty="0" smtClean="0">
                <a:solidFill>
                  <a:schemeClr val="tx1">
                    <a:lumMod val="65000"/>
                    <a:lumOff val="35000"/>
                  </a:schemeClr>
                </a:solidFill>
                <a:latin typeface="Calibri" pitchFamily="34" charset="0"/>
              </a:rPr>
              <a:t>Sampling method</a:t>
            </a:r>
            <a:endParaRPr lang="en-GB" sz="1400" dirty="0" smtClean="0">
              <a:solidFill>
                <a:schemeClr val="tx1">
                  <a:lumMod val="65000"/>
                  <a:lumOff val="35000"/>
                </a:schemeClr>
              </a:solidFill>
              <a:latin typeface="Calibri" pitchFamily="34" charset="0"/>
            </a:endParaRPr>
          </a:p>
          <a:p>
            <a:pPr lvl="1" algn="just">
              <a:buFontTx/>
              <a:buNone/>
            </a:pPr>
            <a:r>
              <a:rPr lang="en-GB" sz="1400" dirty="0" smtClean="0">
                <a:solidFill>
                  <a:schemeClr val="tx1">
                    <a:lumMod val="65000"/>
                    <a:lumOff val="35000"/>
                  </a:schemeClr>
                </a:solidFill>
                <a:latin typeface="Calibri" pitchFamily="34" charset="0"/>
              </a:rPr>
              <a:t>Quota sampling applying gender, age and place of residence quota.</a:t>
            </a:r>
          </a:p>
          <a:p>
            <a:pPr lvl="1" algn="just">
              <a:buClr>
                <a:srgbClr val="1AB1AF"/>
              </a:buClr>
              <a:buFont typeface="Wingdings" pitchFamily="2" charset="2"/>
              <a:buChar char="q"/>
            </a:pPr>
            <a:r>
              <a:rPr lang="en-GB" sz="1400" b="1" dirty="0" smtClean="0">
                <a:solidFill>
                  <a:schemeClr val="tx1">
                    <a:lumMod val="65000"/>
                    <a:lumOff val="35000"/>
                  </a:schemeClr>
                </a:solidFill>
                <a:latin typeface="Calibri" pitchFamily="34" charset="0"/>
              </a:rPr>
              <a:t>Data analysis</a:t>
            </a:r>
          </a:p>
          <a:p>
            <a:pPr lvl="1" algn="just">
              <a:buFontTx/>
              <a:buNone/>
            </a:pPr>
            <a:r>
              <a:rPr lang="en-GB" sz="1400" dirty="0" smtClean="0">
                <a:solidFill>
                  <a:schemeClr val="tx1">
                    <a:lumMod val="65000"/>
                    <a:lumOff val="35000"/>
                  </a:schemeClr>
                </a:solidFill>
                <a:latin typeface="Calibri" pitchFamily="34" charset="0"/>
              </a:rPr>
              <a:t>Data analysis was performed using SPSS/PC statistical program. Report presents general distribution (percentages) of the answers, and distribution by social-demographical characteristics (see Appendices).</a:t>
            </a:r>
            <a:endParaRPr lang="en-GB" sz="1400" dirty="0">
              <a:solidFill>
                <a:schemeClr val="tx1">
                  <a:lumMod val="65000"/>
                  <a:lumOff val="35000"/>
                </a:schemeClr>
              </a:solidFill>
              <a:latin typeface="Calibri" pitchFamily="34" charset="0"/>
            </a:endParaRPr>
          </a:p>
        </p:txBody>
      </p:sp>
      <p:cxnSp>
        <p:nvCxnSpPr>
          <p:cNvPr id="9" name="Straight Connector 8"/>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4"/>
          </p:nvPr>
        </p:nvSpPr>
        <p:spPr/>
        <p:txBody>
          <a:bodyPr/>
          <a:lstStyle/>
          <a:p>
            <a:fld id="{9FD1594A-4D42-4F98-9855-B57C3A277F5F}" type="slidenum">
              <a:rPr lang="en-GB" smtClean="0"/>
              <a:pPr/>
              <a:t>3</a:t>
            </a:fld>
            <a:endParaRPr lang="en-GB" dirty="0"/>
          </a:p>
        </p:txBody>
      </p:sp>
      <p:sp>
        <p:nvSpPr>
          <p:cNvPr id="6"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BELARUS</a:t>
            </a:r>
            <a:endParaRPr lang="en-GB" sz="1000" b="1" dirty="0">
              <a:cs typeface="Arial" charset="0"/>
            </a:endParaRPr>
          </a:p>
        </p:txBody>
      </p:sp>
    </p:spTree>
    <p:extLst>
      <p:ext uri="{BB962C8B-B14F-4D97-AF65-F5344CB8AC3E}">
        <p14:creationId xmlns:p14="http://schemas.microsoft.com/office/powerpoint/2010/main" val="40331731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Own experience in shadow labour market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72008" y="921752"/>
            <a:ext cx="831693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Have you worked in the shadow economy (without a legal job contract or when a part of wage has been paid as an “envelope wage”) in the last 12 months?</a:t>
            </a:r>
            <a:endParaRPr lang="en-GB" sz="1200" b="0" i="1" dirty="0">
              <a:solidFill>
                <a:schemeClr val="tx1">
                  <a:lumMod val="65000"/>
                  <a:lumOff val="35000"/>
                </a:schemeClr>
              </a:solidFill>
              <a:latin typeface="+mj-lt"/>
            </a:endParaRPr>
          </a:p>
        </p:txBody>
      </p:sp>
      <p:sp>
        <p:nvSpPr>
          <p:cNvPr id="22" name="Text Box 11"/>
          <p:cNvSpPr txBox="1">
            <a:spLocks noChangeArrowheads="1"/>
          </p:cNvSpPr>
          <p:nvPr/>
        </p:nvSpPr>
        <p:spPr bwMode="auto">
          <a:xfrm>
            <a:off x="8388944" y="937141"/>
            <a:ext cx="64807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l">
              <a:spcBef>
                <a:spcPct val="0"/>
              </a:spcBef>
            </a:pPr>
            <a:r>
              <a:rPr lang="en-GB" sz="1100" dirty="0" smtClean="0">
                <a:latin typeface="+mn-lt"/>
              </a:rPr>
              <a:t>N=1002</a:t>
            </a:r>
            <a:endParaRPr lang="en-GB" sz="1100" dirty="0">
              <a:latin typeface="+mn-lt"/>
            </a:endParaRPr>
          </a:p>
        </p:txBody>
      </p:sp>
      <p:sp>
        <p:nvSpPr>
          <p:cNvPr id="2" name="Slide Number Placeholder 1"/>
          <p:cNvSpPr>
            <a:spLocks noGrp="1"/>
          </p:cNvSpPr>
          <p:nvPr>
            <p:ph type="sldNum" sz="quarter" idx="4"/>
          </p:nvPr>
        </p:nvSpPr>
        <p:spPr/>
        <p:txBody>
          <a:bodyPr/>
          <a:lstStyle/>
          <a:p>
            <a:fld id="{9FD1594A-4D42-4F98-9855-B57C3A277F5F}" type="slidenum">
              <a:rPr lang="en-GB" smtClean="0"/>
              <a:pPr/>
              <a:t>30</a:t>
            </a:fld>
            <a:endParaRPr lang="en-GB" dirty="0"/>
          </a:p>
        </p:txBody>
      </p:sp>
      <p:graphicFrame>
        <p:nvGraphicFramePr>
          <p:cNvPr id="5" name="Object 4"/>
          <p:cNvGraphicFramePr>
            <a:graphicFrameLocks/>
          </p:cNvGraphicFramePr>
          <p:nvPr>
            <p:extLst>
              <p:ext uri="{D42A27DB-BD31-4B8C-83A1-F6EECF244321}">
                <p14:modId xmlns:p14="http://schemas.microsoft.com/office/powerpoint/2010/main" val="1813005716"/>
              </p:ext>
            </p:extLst>
          </p:nvPr>
        </p:nvGraphicFramePr>
        <p:xfrm>
          <a:off x="423614" y="1805005"/>
          <a:ext cx="8324850" cy="4195763"/>
        </p:xfrm>
        <a:graphic>
          <a:graphicData uri="http://schemas.openxmlformats.org/presentationml/2006/ole">
            <mc:AlternateContent xmlns:mc="http://schemas.openxmlformats.org/markup-compatibility/2006">
              <mc:Choice xmlns:v="urn:schemas-microsoft-com:vml" Requires="v">
                <p:oleObj spid="_x0000_s114714" name="Macro-Enabled Worksheet" r:id="rId4" imgW="5886450" imgH="2971653" progId="Excel.SheetMacroEnabled.12">
                  <p:embed/>
                </p:oleObj>
              </mc:Choice>
              <mc:Fallback>
                <p:oleObj name="Macro-Enabled Worksheet" r:id="rId4" imgW="5886450" imgH="2971653" progId="Excel.SheetMacroEnabled.12">
                  <p:embed/>
                  <p:pic>
                    <p:nvPicPr>
                      <p:cNvPr id="0" name="Picture 20"/>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3614" y="1805005"/>
                        <a:ext cx="8324850" cy="4195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BELARUS</a:t>
            </a:r>
            <a:endParaRPr lang="en-GB" sz="1000" b="1" dirty="0">
              <a:cs typeface="Arial" charset="0"/>
            </a:endParaRPr>
          </a:p>
        </p:txBody>
      </p:sp>
    </p:spTree>
    <p:extLst>
      <p:ext uri="{BB962C8B-B14F-4D97-AF65-F5344CB8AC3E}">
        <p14:creationId xmlns:p14="http://schemas.microsoft.com/office/powerpoint/2010/main" val="29591515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Object 20"/>
          <p:cNvGraphicFramePr>
            <a:graphicFrameLocks/>
          </p:cNvGraphicFramePr>
          <p:nvPr>
            <p:extLst>
              <p:ext uri="{D42A27DB-BD31-4B8C-83A1-F6EECF244321}">
                <p14:modId xmlns:p14="http://schemas.microsoft.com/office/powerpoint/2010/main" val="4030753654"/>
              </p:ext>
            </p:extLst>
          </p:nvPr>
        </p:nvGraphicFramePr>
        <p:xfrm>
          <a:off x="646113" y="1484313"/>
          <a:ext cx="8093075" cy="4032250"/>
        </p:xfrm>
        <a:graphic>
          <a:graphicData uri="http://schemas.openxmlformats.org/presentationml/2006/ole">
            <mc:AlternateContent xmlns:mc="http://schemas.openxmlformats.org/markup-compatibility/2006">
              <mc:Choice xmlns:v="urn:schemas-microsoft-com:vml" Requires="v">
                <p:oleObj spid="_x0000_s115738" name="Macro-Enabled Worksheet" r:id="rId4" imgW="7962900" imgH="3962351" progId="Excel.SheetMacroEnabled.12">
                  <p:embed/>
                </p:oleObj>
              </mc:Choice>
              <mc:Fallback>
                <p:oleObj name="Macro-Enabled Worksheet" r:id="rId4" imgW="7962900" imgH="3962351" progId="Excel.SheetMacroEnabled.12">
                  <p:embed/>
                  <p:pic>
                    <p:nvPicPr>
                      <p:cNvPr id="0" name="Picture 20"/>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6113" y="1484313"/>
                        <a:ext cx="8093075" cy="4032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Type of own shadow employment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84048" y="921752"/>
            <a:ext cx="831693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What kind of shadow employment have you had?</a:t>
            </a:r>
            <a:endParaRPr lang="en-GB" sz="1200" b="0" i="1" dirty="0">
              <a:solidFill>
                <a:schemeClr val="tx1">
                  <a:lumMod val="65000"/>
                  <a:lumOff val="35000"/>
                </a:schemeClr>
              </a:solidFill>
              <a:latin typeface="+mj-lt"/>
            </a:endParaRPr>
          </a:p>
        </p:txBody>
      </p:sp>
      <p:sp>
        <p:nvSpPr>
          <p:cNvPr id="2" name="Slide Number Placeholder 1"/>
          <p:cNvSpPr>
            <a:spLocks noGrp="1"/>
          </p:cNvSpPr>
          <p:nvPr>
            <p:ph type="sldNum" sz="quarter" idx="4"/>
          </p:nvPr>
        </p:nvSpPr>
        <p:spPr/>
        <p:txBody>
          <a:bodyPr/>
          <a:lstStyle/>
          <a:p>
            <a:fld id="{9FD1594A-4D42-4F98-9855-B57C3A277F5F}" type="slidenum">
              <a:rPr lang="en-GB" smtClean="0"/>
              <a:pPr/>
              <a:t>31</a:t>
            </a:fld>
            <a:endParaRPr lang="en-GB" dirty="0"/>
          </a:p>
        </p:txBody>
      </p:sp>
      <p:sp>
        <p:nvSpPr>
          <p:cNvPr id="10" name="Text Box 11"/>
          <p:cNvSpPr txBox="1">
            <a:spLocks noChangeArrowheads="1"/>
          </p:cNvSpPr>
          <p:nvPr/>
        </p:nvSpPr>
        <p:spPr bwMode="auto">
          <a:xfrm>
            <a:off x="6804248" y="922868"/>
            <a:ext cx="2339752"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r">
              <a:spcBef>
                <a:spcPct val="0"/>
              </a:spcBef>
            </a:pPr>
            <a:r>
              <a:rPr lang="en-GB" sz="1100" dirty="0" smtClean="0">
                <a:latin typeface="+mn-lt"/>
              </a:rPr>
              <a:t>N=92*</a:t>
            </a:r>
          </a:p>
          <a:p>
            <a:pPr algn="r">
              <a:spcBef>
                <a:spcPct val="0"/>
              </a:spcBef>
            </a:pPr>
            <a:r>
              <a:rPr lang="en-GB" sz="1100" dirty="0" smtClean="0">
                <a:latin typeface="+mn-lt"/>
              </a:rPr>
              <a:t>*Only respondents with own experience in shadow labour market</a:t>
            </a:r>
            <a:endParaRPr lang="en-GB" sz="1100" dirty="0">
              <a:latin typeface="+mn-lt"/>
            </a:endParaRPr>
          </a:p>
        </p:txBody>
      </p:sp>
      <p:sp>
        <p:nvSpPr>
          <p:cNvPr id="11"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BELARUS</a:t>
            </a:r>
            <a:endParaRPr lang="en-GB" sz="1000" b="1" dirty="0">
              <a:cs typeface="Arial" charset="0"/>
            </a:endParaRPr>
          </a:p>
        </p:txBody>
      </p:sp>
      <p:sp>
        <p:nvSpPr>
          <p:cNvPr id="12" name="Text Box 11"/>
          <p:cNvSpPr txBox="1">
            <a:spLocks noChangeArrowheads="1"/>
          </p:cNvSpPr>
          <p:nvPr/>
        </p:nvSpPr>
        <p:spPr bwMode="auto">
          <a:xfrm>
            <a:off x="7072330" y="4886684"/>
            <a:ext cx="1791080" cy="461665"/>
          </a:xfrm>
          <a:prstGeom prst="rect">
            <a:avLst/>
          </a:prstGeom>
          <a:noFill/>
          <a:ln w="3175">
            <a:noFill/>
            <a:miter lim="800000"/>
            <a:headEnd type="none" w="sm" len="sm"/>
            <a:tailEnd type="none" w="sm" len="sm"/>
          </a:ln>
        </p:spPr>
        <p:txBody>
          <a:bodyPr wrap="square">
            <a:spAutoFit/>
          </a:bodyPr>
          <a:lstStyle/>
          <a:p>
            <a:pPr>
              <a:spcBef>
                <a:spcPct val="0"/>
              </a:spcBef>
            </a:pPr>
            <a:r>
              <a:rPr lang="en-GB" sz="1200" i="1" dirty="0" smtClean="0">
                <a:solidFill>
                  <a:schemeClr val="tx1">
                    <a:lumMod val="50000"/>
                    <a:lumOff val="50000"/>
                  </a:schemeClr>
                </a:solidFill>
              </a:rPr>
              <a:t>*Multiple answer option; sum exceeds 100%</a:t>
            </a:r>
            <a:endParaRPr lang="en-GB" sz="1200" i="1" dirty="0">
              <a:solidFill>
                <a:schemeClr val="tx1">
                  <a:lumMod val="50000"/>
                  <a:lumOff val="50000"/>
                </a:schemeClr>
              </a:solidFill>
            </a:endParaRPr>
          </a:p>
        </p:txBody>
      </p:sp>
      <p:sp>
        <p:nvSpPr>
          <p:cNvPr id="13" name="Text Box 10"/>
          <p:cNvSpPr txBox="1">
            <a:spLocks noChangeArrowheads="1"/>
          </p:cNvSpPr>
          <p:nvPr/>
        </p:nvSpPr>
        <p:spPr bwMode="auto">
          <a:xfrm>
            <a:off x="0" y="6110607"/>
            <a:ext cx="9144000" cy="276999"/>
          </a:xfrm>
          <a:prstGeom prst="rect">
            <a:avLst/>
          </a:prstGeom>
          <a:noFill/>
          <a:ln w="12700">
            <a:noFill/>
            <a:miter lim="800000"/>
            <a:headEnd/>
            <a:tailEnd/>
          </a:ln>
        </p:spPr>
        <p:txBody>
          <a:bodyPr wrap="square">
            <a:spAutoFit/>
          </a:bodyPr>
          <a:lstStyle/>
          <a:p>
            <a:pPr algn="just"/>
            <a:r>
              <a:rPr lang="en-GB" sz="1200" b="0" dirty="0" smtClean="0">
                <a:latin typeface="+mj-lt"/>
              </a:rPr>
              <a:t>Women more often mentioned, that they have worked without a legal job contract and received all wage as an „envelope wage“.</a:t>
            </a:r>
            <a:endParaRPr lang="en-GB" sz="1200" b="0" dirty="0">
              <a:latin typeface="+mj-lt"/>
            </a:endParaRPr>
          </a:p>
        </p:txBody>
      </p:sp>
    </p:spTree>
    <p:extLst>
      <p:ext uri="{BB962C8B-B14F-4D97-AF65-F5344CB8AC3E}">
        <p14:creationId xmlns:p14="http://schemas.microsoft.com/office/powerpoint/2010/main" val="12492033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rIns="36000">
            <a:spAutoFit/>
          </a:bodyPr>
          <a:lstStyle/>
          <a:p>
            <a:pPr algn="ctr"/>
            <a:r>
              <a:rPr lang="en-GB" sz="2400" dirty="0" smtClean="0">
                <a:solidFill>
                  <a:srgbClr val="1AB1AF"/>
                </a:solidFill>
                <a:latin typeface="Calibri" pitchFamily="34" charset="0"/>
              </a:rPr>
              <a:t>Hours spent in shadow employment per week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72008" y="921752"/>
            <a:ext cx="831693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Approximately how many hours have you spent on these activities per week?</a:t>
            </a:r>
            <a:endParaRPr lang="en-GB" sz="1200" b="0" i="1" dirty="0">
              <a:solidFill>
                <a:schemeClr val="tx1">
                  <a:lumMod val="65000"/>
                  <a:lumOff val="35000"/>
                </a:schemeClr>
              </a:solidFill>
              <a:latin typeface="+mj-lt"/>
            </a:endParaRPr>
          </a:p>
        </p:txBody>
      </p:sp>
      <p:graphicFrame>
        <p:nvGraphicFramePr>
          <p:cNvPr id="3" name="Object 2"/>
          <p:cNvGraphicFramePr>
            <a:graphicFrameLocks/>
          </p:cNvGraphicFramePr>
          <p:nvPr>
            <p:extLst>
              <p:ext uri="{D42A27DB-BD31-4B8C-83A1-F6EECF244321}">
                <p14:modId xmlns:p14="http://schemas.microsoft.com/office/powerpoint/2010/main" val="2355545118"/>
              </p:ext>
            </p:extLst>
          </p:nvPr>
        </p:nvGraphicFramePr>
        <p:xfrm>
          <a:off x="166688" y="1268413"/>
          <a:ext cx="8877300" cy="4244975"/>
        </p:xfrm>
        <a:graphic>
          <a:graphicData uri="http://schemas.openxmlformats.org/presentationml/2006/ole">
            <mc:AlternateContent xmlns:mc="http://schemas.openxmlformats.org/markup-compatibility/2006">
              <mc:Choice xmlns:v="urn:schemas-microsoft-com:vml" Requires="v">
                <p:oleObj spid="_x0000_s116762" name="Macro-Enabled Worksheet" r:id="rId4" imgW="8572500" imgH="4095799" progId="Excel.SheetMacroEnabled.12">
                  <p:embed/>
                </p:oleObj>
              </mc:Choice>
              <mc:Fallback>
                <p:oleObj name="Macro-Enabled Worksheet" r:id="rId4" imgW="8572500" imgH="4095799" progId="Excel.SheetMacroEnabled.12">
                  <p:embed/>
                  <p:pic>
                    <p:nvPicPr>
                      <p:cNvPr id="0" name="Picture 20"/>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6688" y="1268413"/>
                        <a:ext cx="8877300" cy="4244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Slide Number Placeholder 1"/>
          <p:cNvSpPr>
            <a:spLocks noGrp="1"/>
          </p:cNvSpPr>
          <p:nvPr>
            <p:ph type="sldNum" sz="quarter" idx="4"/>
          </p:nvPr>
        </p:nvSpPr>
        <p:spPr/>
        <p:txBody>
          <a:bodyPr/>
          <a:lstStyle/>
          <a:p>
            <a:fld id="{9FD1594A-4D42-4F98-9855-B57C3A277F5F}" type="slidenum">
              <a:rPr lang="en-GB" smtClean="0"/>
              <a:pPr/>
              <a:t>32</a:t>
            </a:fld>
            <a:endParaRPr lang="en-GB" dirty="0"/>
          </a:p>
        </p:txBody>
      </p:sp>
      <p:sp>
        <p:nvSpPr>
          <p:cNvPr id="12"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BELARUS</a:t>
            </a:r>
            <a:endParaRPr lang="en-GB" sz="1000" b="1" dirty="0">
              <a:cs typeface="Arial" charset="0"/>
            </a:endParaRPr>
          </a:p>
        </p:txBody>
      </p:sp>
      <p:sp>
        <p:nvSpPr>
          <p:cNvPr id="11" name="Text Box 11"/>
          <p:cNvSpPr txBox="1">
            <a:spLocks noChangeArrowheads="1"/>
          </p:cNvSpPr>
          <p:nvPr/>
        </p:nvSpPr>
        <p:spPr bwMode="auto">
          <a:xfrm>
            <a:off x="6804248" y="922868"/>
            <a:ext cx="2339752"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r">
              <a:spcBef>
                <a:spcPct val="0"/>
              </a:spcBef>
            </a:pPr>
            <a:r>
              <a:rPr lang="en-GB" sz="1100" dirty="0" smtClean="0">
                <a:latin typeface="+mn-lt"/>
              </a:rPr>
              <a:t>N=92*</a:t>
            </a:r>
          </a:p>
          <a:p>
            <a:pPr algn="r">
              <a:spcBef>
                <a:spcPct val="0"/>
              </a:spcBef>
            </a:pPr>
            <a:r>
              <a:rPr lang="en-GB" sz="1100" dirty="0" smtClean="0">
                <a:latin typeface="+mn-lt"/>
              </a:rPr>
              <a:t>*Only respondents with own experience in shadow labour market</a:t>
            </a:r>
            <a:endParaRPr lang="en-GB" sz="1100" dirty="0">
              <a:latin typeface="+mn-lt"/>
            </a:endParaRPr>
          </a:p>
        </p:txBody>
      </p:sp>
    </p:spTree>
    <p:extLst>
      <p:ext uri="{BB962C8B-B14F-4D97-AF65-F5344CB8AC3E}">
        <p14:creationId xmlns:p14="http://schemas.microsoft.com/office/powerpoint/2010/main" val="206412638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rIns="36000">
            <a:spAutoFit/>
          </a:bodyPr>
          <a:lstStyle/>
          <a:p>
            <a:pPr algn="ctr"/>
            <a:r>
              <a:rPr lang="en-GB" sz="2400" dirty="0" smtClean="0">
                <a:solidFill>
                  <a:srgbClr val="1AB1AF"/>
                </a:solidFill>
                <a:latin typeface="Calibri" pitchFamily="34" charset="0"/>
              </a:rPr>
              <a:t>Income earned from shadow employment per month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72008" y="921752"/>
            <a:ext cx="831693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Approximately how much have you earned from shadow employment in the past 12 months?</a:t>
            </a:r>
            <a:endParaRPr lang="en-GB" sz="1200" b="0" i="1" dirty="0">
              <a:solidFill>
                <a:schemeClr val="tx1">
                  <a:lumMod val="65000"/>
                  <a:lumOff val="35000"/>
                </a:schemeClr>
              </a:solidFill>
              <a:latin typeface="+mj-lt"/>
            </a:endParaRPr>
          </a:p>
        </p:txBody>
      </p:sp>
      <p:sp>
        <p:nvSpPr>
          <p:cNvPr id="2" name="Slide Number Placeholder 1"/>
          <p:cNvSpPr>
            <a:spLocks noGrp="1"/>
          </p:cNvSpPr>
          <p:nvPr>
            <p:ph type="sldNum" sz="quarter" idx="4"/>
          </p:nvPr>
        </p:nvSpPr>
        <p:spPr/>
        <p:txBody>
          <a:bodyPr/>
          <a:lstStyle/>
          <a:p>
            <a:fld id="{9FD1594A-4D42-4F98-9855-B57C3A277F5F}" type="slidenum">
              <a:rPr lang="en-GB" smtClean="0"/>
              <a:pPr/>
              <a:t>33</a:t>
            </a:fld>
            <a:endParaRPr lang="en-GB" dirty="0"/>
          </a:p>
        </p:txBody>
      </p:sp>
      <p:sp>
        <p:nvSpPr>
          <p:cNvPr id="12"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BELARUS</a:t>
            </a:r>
            <a:endParaRPr lang="en-GB" sz="1000" b="1" dirty="0">
              <a:cs typeface="Arial" charset="0"/>
            </a:endParaRPr>
          </a:p>
        </p:txBody>
      </p:sp>
      <p:sp>
        <p:nvSpPr>
          <p:cNvPr id="11" name="Text Box 11"/>
          <p:cNvSpPr txBox="1">
            <a:spLocks noChangeArrowheads="1"/>
          </p:cNvSpPr>
          <p:nvPr/>
        </p:nvSpPr>
        <p:spPr bwMode="auto">
          <a:xfrm>
            <a:off x="6804248" y="922868"/>
            <a:ext cx="2339752"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r">
              <a:spcBef>
                <a:spcPct val="0"/>
              </a:spcBef>
            </a:pPr>
            <a:r>
              <a:rPr lang="en-GB" sz="1100" dirty="0" smtClean="0">
                <a:latin typeface="+mn-lt"/>
              </a:rPr>
              <a:t>N=92*</a:t>
            </a:r>
          </a:p>
          <a:p>
            <a:pPr algn="r">
              <a:spcBef>
                <a:spcPct val="0"/>
              </a:spcBef>
            </a:pPr>
            <a:r>
              <a:rPr lang="en-GB" sz="1100" dirty="0" smtClean="0">
                <a:latin typeface="+mn-lt"/>
              </a:rPr>
              <a:t>*Only respondents with own experience in shadow labour market</a:t>
            </a:r>
            <a:endParaRPr lang="en-GB" sz="1100" dirty="0">
              <a:latin typeface="+mn-lt"/>
            </a:endParaRPr>
          </a:p>
        </p:txBody>
      </p:sp>
      <p:graphicFrame>
        <p:nvGraphicFramePr>
          <p:cNvPr id="4" name="Object 3"/>
          <p:cNvGraphicFramePr>
            <a:graphicFrameLocks/>
          </p:cNvGraphicFramePr>
          <p:nvPr>
            <p:extLst>
              <p:ext uri="{D42A27DB-BD31-4B8C-83A1-F6EECF244321}">
                <p14:modId xmlns:p14="http://schemas.microsoft.com/office/powerpoint/2010/main" val="2176506150"/>
              </p:ext>
            </p:extLst>
          </p:nvPr>
        </p:nvGraphicFramePr>
        <p:xfrm>
          <a:off x="306388" y="1495425"/>
          <a:ext cx="8523287" cy="4075113"/>
        </p:xfrm>
        <a:graphic>
          <a:graphicData uri="http://schemas.openxmlformats.org/presentationml/2006/ole">
            <mc:AlternateContent xmlns:mc="http://schemas.openxmlformats.org/markup-compatibility/2006">
              <mc:Choice xmlns:v="urn:schemas-microsoft-com:vml" Requires="v">
                <p:oleObj spid="_x0000_s117787" name="Macro-Enabled Worksheet" r:id="rId4" imgW="8229600" imgH="3933629" progId="Excel.SheetMacroEnabled.12">
                  <p:embed/>
                </p:oleObj>
              </mc:Choice>
              <mc:Fallback>
                <p:oleObj name="Macro-Enabled Worksheet" r:id="rId4" imgW="8229600" imgH="3933629" progId="Excel.SheetMacroEnabled.12">
                  <p:embed/>
                  <p:pic>
                    <p:nvPicPr>
                      <p:cNvPr id="0" name="Picture 21"/>
                      <p:cNvPicPr>
                        <a:picLocks noChangeArrowheads="1"/>
                      </p:cNvPicPr>
                      <p:nvPr/>
                    </p:nvPicPr>
                    <p:blipFill>
                      <a:blip r:embed="rId5"/>
                      <a:srcRect/>
                      <a:stretch>
                        <a:fillRect/>
                      </a:stretch>
                    </p:blipFill>
                    <p:spPr bwMode="auto">
                      <a:xfrm>
                        <a:off x="306388" y="1495425"/>
                        <a:ext cx="8523287" cy="4075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9987108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C:\Users\Vartotojas\Desktop\Picture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725706"/>
            <a:ext cx="3748088" cy="537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5"/>
          <p:cNvSpPr>
            <a:spLocks noChangeArrowheads="1"/>
          </p:cNvSpPr>
          <p:nvPr/>
        </p:nvSpPr>
        <p:spPr bwMode="auto">
          <a:xfrm>
            <a:off x="971600" y="3152527"/>
            <a:ext cx="266429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800" dirty="0" smtClean="0">
                <a:solidFill>
                  <a:srgbClr val="1AB1AF"/>
                </a:solidFill>
                <a:latin typeface="Calibri" pitchFamily="34" charset="0"/>
              </a:rPr>
              <a:t>summary</a:t>
            </a:r>
            <a:endParaRPr lang="en-GB" sz="2800" dirty="0">
              <a:solidFill>
                <a:srgbClr val="1AB1AF"/>
              </a:solidFill>
              <a:latin typeface="Calibri" pitchFamily="34" charset="0"/>
            </a:endParaRPr>
          </a:p>
        </p:txBody>
      </p:sp>
      <p:pic>
        <p:nvPicPr>
          <p:cNvPr id="9" name="Picture 14" descr="C:\Users\PC\Desktop\spinter outline 7px.png"/>
          <p:cNvPicPr>
            <a:picLocks noChangeAspect="1" noChangeArrowheads="1"/>
          </p:cNvPicPr>
          <p:nvPr/>
        </p:nvPicPr>
        <p:blipFill>
          <a:blip r:embed="rId3">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944616" y="1090037"/>
            <a:ext cx="3290888"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4"/>
          </p:nvPr>
        </p:nvSpPr>
        <p:spPr/>
        <p:txBody>
          <a:bodyPr/>
          <a:lstStyle/>
          <a:p>
            <a:fld id="{9FD1594A-4D42-4F98-9855-B57C3A277F5F}" type="slidenum">
              <a:rPr lang="en-GB" smtClean="0"/>
              <a:pPr/>
              <a:t>34</a:t>
            </a:fld>
            <a:endParaRPr lang="en-GB" dirty="0"/>
          </a:p>
        </p:txBody>
      </p:sp>
      <p:sp>
        <p:nvSpPr>
          <p:cNvPr id="7"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BELARUS</a:t>
            </a:r>
            <a:endParaRPr lang="en-GB" sz="1000" b="1" dirty="0">
              <a:cs typeface="Arial" charset="0"/>
            </a:endParaRPr>
          </a:p>
        </p:txBody>
      </p:sp>
    </p:spTree>
    <p:extLst>
      <p:ext uri="{BB962C8B-B14F-4D97-AF65-F5344CB8AC3E}">
        <p14:creationId xmlns:p14="http://schemas.microsoft.com/office/powerpoint/2010/main" val="8687989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15"/>
          <p:cNvSpPr>
            <a:spLocks noChangeArrowheads="1"/>
          </p:cNvSpPr>
          <p:nvPr/>
        </p:nvSpPr>
        <p:spPr bwMode="auto">
          <a:xfrm>
            <a:off x="3059832" y="159023"/>
            <a:ext cx="32224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summary</a:t>
            </a:r>
            <a:endParaRPr lang="en-GB" sz="2400" dirty="0">
              <a:solidFill>
                <a:srgbClr val="1AB1AF"/>
              </a:solidFill>
              <a:latin typeface="Calibri" pitchFamily="34" charset="0"/>
            </a:endParaRPr>
          </a:p>
        </p:txBody>
      </p:sp>
      <p:sp>
        <p:nvSpPr>
          <p:cNvPr id="7" name="Rectangle 6"/>
          <p:cNvSpPr txBox="1">
            <a:spLocks noChangeArrowheads="1"/>
          </p:cNvSpPr>
          <p:nvPr/>
        </p:nvSpPr>
        <p:spPr>
          <a:xfrm>
            <a:off x="0" y="908720"/>
            <a:ext cx="9036496" cy="5544615"/>
          </a:xfrm>
          <a:prstGeom prst="rect">
            <a:avLst/>
          </a:prstGeom>
          <a:noFill/>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lnSpc>
                <a:spcPct val="110000"/>
              </a:lnSpc>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marL="457200" lvl="1" indent="0">
              <a:lnSpc>
                <a:spcPct val="110000"/>
              </a:lnSpc>
              <a:buClr>
                <a:srgbClr val="1AB1AF"/>
              </a:buClr>
              <a:buNone/>
            </a:pPr>
            <a:r>
              <a:rPr lang="en-GB" sz="1400" b="1" i="1" u="sng" dirty="0" smtClean="0">
                <a:solidFill>
                  <a:schemeClr val="tx1">
                    <a:lumMod val="65000"/>
                    <a:lumOff val="35000"/>
                  </a:schemeClr>
                </a:solidFill>
                <a:latin typeface="Calibri" pitchFamily="34" charset="0"/>
              </a:rPr>
              <a:t>Attitude towards shadow activities</a:t>
            </a:r>
          </a:p>
          <a:p>
            <a:pPr lvl="1">
              <a:lnSpc>
                <a:spcPct val="110000"/>
              </a:lnSpc>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lnSpc>
                <a:spcPct val="110000"/>
              </a:lnSpc>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Half (51%) of research participants believe that likelihood to be detected working without a legal job contract or getting at least part of the wage as an “envelope wage” is low (quite low / very low). Similar part of respondents (53%) think the same about likelihood to be detected purchasing a good or service from an illegal source that is not registered and does not pay taxes.</a:t>
            </a:r>
          </a:p>
          <a:p>
            <a:pPr lvl="1">
              <a:lnSpc>
                <a:spcPct val="110000"/>
              </a:lnSpc>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lnSpc>
                <a:spcPct val="110000"/>
              </a:lnSpc>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Furthermore, half (50%) of respondents believe that punishment for illegal work or “envelope wage” is severe (very severe / quite severe). While punishment for purchases from an illegal source is less often seen as severe (42%).</a:t>
            </a:r>
          </a:p>
          <a:p>
            <a:pPr lvl="1">
              <a:lnSpc>
                <a:spcPct val="110000"/>
              </a:lnSpc>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lnSpc>
                <a:spcPct val="110000"/>
              </a:lnSpc>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The biggest tolerance prevails towards such shadow activity as receiving part of wage as an “envelope wage”: 51% respondents justify (completely / rather justify) such activity. 40% justify illegal working. 38% justify purchases from legal shop knowing that the seller is not declaring the payment. 9% justify engagement in smuggling, illegal production or sales of cigarettes, alcohol products and fuel.</a:t>
            </a:r>
          </a:p>
          <a:p>
            <a:pPr lvl="1">
              <a:lnSpc>
                <a:spcPct val="110000"/>
              </a:lnSpc>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lnSpc>
                <a:spcPct val="110000"/>
              </a:lnSpc>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The main reason to purchase goods from illegal providers or legal providers who do not declare their income is too expensive legal purchases (54%). 51% believe that buyers do so because they are not aware that providers are illegal or do not register their income.</a:t>
            </a:r>
          </a:p>
          <a:p>
            <a:pPr lvl="1">
              <a:lnSpc>
                <a:spcPct val="110000"/>
              </a:lnSpc>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lnSpc>
                <a:spcPct val="110000"/>
              </a:lnSpc>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65% believe that the main reason for shadow labour is possibility to receive higher wage by avoiding high labour taxes. 23% think that employees insist on paying undeclared wages. Also, 23% indicated that people see no point in paying taxes as government services are bad and insufficient.</a:t>
            </a:r>
            <a:endParaRPr lang="en-GB" sz="1400" dirty="0">
              <a:solidFill>
                <a:schemeClr val="tx1">
                  <a:lumMod val="65000"/>
                  <a:lumOff val="35000"/>
                </a:schemeClr>
              </a:solidFill>
              <a:latin typeface="Calibri" pitchFamily="34" charset="0"/>
            </a:endParaRPr>
          </a:p>
        </p:txBody>
      </p:sp>
      <p:cxnSp>
        <p:nvCxnSpPr>
          <p:cNvPr id="9" name="Straight Connector 8"/>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4"/>
          </p:nvPr>
        </p:nvSpPr>
        <p:spPr/>
        <p:txBody>
          <a:bodyPr/>
          <a:lstStyle/>
          <a:p>
            <a:fld id="{9FD1594A-4D42-4F98-9855-B57C3A277F5F}" type="slidenum">
              <a:rPr lang="en-GB" smtClean="0"/>
              <a:pPr/>
              <a:t>35</a:t>
            </a:fld>
            <a:endParaRPr lang="en-GB" dirty="0"/>
          </a:p>
        </p:txBody>
      </p:sp>
      <p:sp>
        <p:nvSpPr>
          <p:cNvPr id="8"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BELARUS</a:t>
            </a:r>
            <a:endParaRPr lang="en-GB" sz="1000" b="1" dirty="0">
              <a:cs typeface="Arial" charset="0"/>
            </a:endParaRPr>
          </a:p>
        </p:txBody>
      </p:sp>
    </p:spTree>
    <p:extLst>
      <p:ext uri="{BB962C8B-B14F-4D97-AF65-F5344CB8AC3E}">
        <p14:creationId xmlns:p14="http://schemas.microsoft.com/office/powerpoint/2010/main" val="29082525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15"/>
          <p:cNvSpPr>
            <a:spLocks noChangeArrowheads="1"/>
          </p:cNvSpPr>
          <p:nvPr/>
        </p:nvSpPr>
        <p:spPr bwMode="auto">
          <a:xfrm>
            <a:off x="3059832" y="159023"/>
            <a:ext cx="32224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summary</a:t>
            </a:r>
            <a:endParaRPr lang="en-GB" sz="2400" dirty="0">
              <a:solidFill>
                <a:srgbClr val="1AB1AF"/>
              </a:solidFill>
              <a:latin typeface="Calibri" pitchFamily="34" charset="0"/>
            </a:endParaRPr>
          </a:p>
        </p:txBody>
      </p:sp>
      <p:sp>
        <p:nvSpPr>
          <p:cNvPr id="7" name="Rectangle 6"/>
          <p:cNvSpPr txBox="1">
            <a:spLocks noChangeArrowheads="1"/>
          </p:cNvSpPr>
          <p:nvPr/>
        </p:nvSpPr>
        <p:spPr>
          <a:xfrm>
            <a:off x="0" y="908720"/>
            <a:ext cx="9036496" cy="5688632"/>
          </a:xfrm>
          <a:prstGeom prst="rect">
            <a:avLst/>
          </a:prstGeom>
          <a:no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spcBef>
                <a:spcPts val="600"/>
              </a:spcBef>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marL="457200" lvl="1" indent="0">
              <a:spcBef>
                <a:spcPts val="600"/>
              </a:spcBef>
              <a:buClr>
                <a:srgbClr val="1AB1AF"/>
              </a:buClr>
              <a:buNone/>
            </a:pPr>
            <a:r>
              <a:rPr lang="en-GB" sz="1400" b="1" i="1" u="sng" dirty="0" smtClean="0">
                <a:solidFill>
                  <a:schemeClr val="tx1">
                    <a:lumMod val="65000"/>
                    <a:lumOff val="35000"/>
                  </a:schemeClr>
                </a:solidFill>
                <a:latin typeface="Calibri" pitchFamily="34" charset="0"/>
              </a:rPr>
              <a:t>Experience with unregistered purchases</a:t>
            </a:r>
          </a:p>
          <a:p>
            <a:pPr lvl="1">
              <a:spcBef>
                <a:spcPts val="600"/>
              </a:spcBef>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spcBef>
                <a:spcPts val="600"/>
              </a:spcBef>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Half (49%) of research participants indicated they had bought goods or services from legal sellers when they had known about or suspected that the revenues were not legally accounted in the last 12 months.</a:t>
            </a:r>
          </a:p>
          <a:p>
            <a:pPr lvl="1">
              <a:spcBef>
                <a:spcPts val="600"/>
              </a:spcBef>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spcBef>
                <a:spcPts val="600"/>
              </a:spcBef>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38% bought goods or services when they knew about or suspected that the seller is illegal in the last 12 months.</a:t>
            </a:r>
          </a:p>
          <a:p>
            <a:pPr lvl="1">
              <a:spcBef>
                <a:spcPts val="600"/>
              </a:spcBef>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spcBef>
                <a:spcPts val="600"/>
              </a:spcBef>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The most popular category bought during unregistered purchases is clothes (46%). Further </a:t>
            </a:r>
            <a:r>
              <a:rPr lang="en-GB" sz="1400" dirty="0">
                <a:solidFill>
                  <a:schemeClr val="tx1">
                    <a:lumMod val="65000"/>
                    <a:lumOff val="35000"/>
                  </a:schemeClr>
                </a:solidFill>
                <a:latin typeface="Calibri" pitchFamily="34" charset="0"/>
              </a:rPr>
              <a:t>go food products (</a:t>
            </a:r>
            <a:r>
              <a:rPr lang="en-GB" sz="1400" dirty="0" smtClean="0">
                <a:solidFill>
                  <a:schemeClr val="tx1">
                    <a:lumMod val="65000"/>
                    <a:lumOff val="35000"/>
                  </a:schemeClr>
                </a:solidFill>
                <a:latin typeface="Calibri" pitchFamily="34" charset="0"/>
              </a:rPr>
              <a:t>25%), transportation (20%), </a:t>
            </a:r>
            <a:r>
              <a:rPr lang="en-GB" sz="1400" dirty="0">
                <a:solidFill>
                  <a:schemeClr val="tx1">
                    <a:lumMod val="65000"/>
                    <a:lumOff val="35000"/>
                  </a:schemeClr>
                </a:solidFill>
                <a:latin typeface="Calibri" pitchFamily="34" charset="0"/>
              </a:rPr>
              <a:t>auto-repair (18%), </a:t>
            </a:r>
            <a:r>
              <a:rPr lang="en-GB" sz="1400" dirty="0" smtClean="0">
                <a:solidFill>
                  <a:schemeClr val="tx1">
                    <a:lumMod val="65000"/>
                    <a:lumOff val="35000"/>
                  </a:schemeClr>
                </a:solidFill>
                <a:latin typeface="Calibri" pitchFamily="34" charset="0"/>
              </a:rPr>
              <a:t>household goods, IT and audio-video equipment (15%), alcoholic beverages (13%), </a:t>
            </a:r>
            <a:r>
              <a:rPr lang="en-GB" sz="1400" dirty="0">
                <a:solidFill>
                  <a:schemeClr val="tx1">
                    <a:lumMod val="65000"/>
                    <a:lumOff val="35000"/>
                  </a:schemeClr>
                </a:solidFill>
                <a:latin typeface="Calibri" pitchFamily="34" charset="0"/>
              </a:rPr>
              <a:t>construction and home renovation (</a:t>
            </a:r>
            <a:r>
              <a:rPr lang="en-GB" sz="1400" dirty="0" smtClean="0">
                <a:solidFill>
                  <a:schemeClr val="tx1">
                    <a:lumMod val="65000"/>
                    <a:lumOff val="35000"/>
                  </a:schemeClr>
                </a:solidFill>
                <a:latin typeface="Calibri" pitchFamily="34" charset="0"/>
              </a:rPr>
              <a:t>13%), and medical</a:t>
            </a:r>
            <a:r>
              <a:rPr lang="en-GB" sz="1400" dirty="0">
                <a:solidFill>
                  <a:schemeClr val="tx1">
                    <a:lumMod val="65000"/>
                    <a:lumOff val="35000"/>
                  </a:schemeClr>
                </a:solidFill>
                <a:latin typeface="Calibri" pitchFamily="34" charset="0"/>
              </a:rPr>
              <a:t>, beauty services, hairdressers, massages (</a:t>
            </a:r>
            <a:r>
              <a:rPr lang="en-GB" sz="1400" dirty="0" smtClean="0">
                <a:solidFill>
                  <a:schemeClr val="tx1">
                    <a:lumMod val="65000"/>
                    <a:lumOff val="35000"/>
                  </a:schemeClr>
                </a:solidFill>
                <a:latin typeface="Calibri" pitchFamily="34" charset="0"/>
              </a:rPr>
              <a:t>12%).</a:t>
            </a:r>
          </a:p>
          <a:p>
            <a:pPr lvl="1">
              <a:spcBef>
                <a:spcPts val="600"/>
              </a:spcBef>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spcBef>
                <a:spcPts val="600"/>
              </a:spcBef>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On average, 62% of the ones who had unregistered purchases spent up to 800 000 BYR per month on these goods or services: 35% spent up to 320 000 BYR, 27% spent 320 001 to 800 000 BYR. Furthermore, 17% spent 800 001 to 1,5 M. BYR.</a:t>
            </a:r>
          </a:p>
        </p:txBody>
      </p:sp>
      <p:cxnSp>
        <p:nvCxnSpPr>
          <p:cNvPr id="9" name="Straight Connector 8"/>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4"/>
          </p:nvPr>
        </p:nvSpPr>
        <p:spPr/>
        <p:txBody>
          <a:bodyPr/>
          <a:lstStyle/>
          <a:p>
            <a:fld id="{9FD1594A-4D42-4F98-9855-B57C3A277F5F}" type="slidenum">
              <a:rPr lang="en-GB" smtClean="0"/>
              <a:pPr/>
              <a:t>36</a:t>
            </a:fld>
            <a:endParaRPr lang="en-GB" dirty="0"/>
          </a:p>
        </p:txBody>
      </p:sp>
      <p:sp>
        <p:nvSpPr>
          <p:cNvPr id="8"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BELARUS</a:t>
            </a:r>
            <a:endParaRPr lang="en-GB" sz="1000" b="1" dirty="0">
              <a:cs typeface="Arial" charset="0"/>
            </a:endParaRPr>
          </a:p>
        </p:txBody>
      </p:sp>
    </p:spTree>
    <p:extLst>
      <p:ext uri="{BB962C8B-B14F-4D97-AF65-F5344CB8AC3E}">
        <p14:creationId xmlns:p14="http://schemas.microsoft.com/office/powerpoint/2010/main" val="12839631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15"/>
          <p:cNvSpPr>
            <a:spLocks noChangeArrowheads="1"/>
          </p:cNvSpPr>
          <p:nvPr/>
        </p:nvSpPr>
        <p:spPr bwMode="auto">
          <a:xfrm>
            <a:off x="3059832" y="159023"/>
            <a:ext cx="32224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summary</a:t>
            </a:r>
            <a:endParaRPr lang="en-GB" sz="2400" dirty="0">
              <a:solidFill>
                <a:srgbClr val="1AB1AF"/>
              </a:solidFill>
              <a:latin typeface="Calibri" pitchFamily="34" charset="0"/>
            </a:endParaRPr>
          </a:p>
        </p:txBody>
      </p:sp>
      <p:sp>
        <p:nvSpPr>
          <p:cNvPr id="7" name="Rectangle 6"/>
          <p:cNvSpPr txBox="1">
            <a:spLocks noChangeArrowheads="1"/>
          </p:cNvSpPr>
          <p:nvPr/>
        </p:nvSpPr>
        <p:spPr>
          <a:xfrm>
            <a:off x="0" y="908720"/>
            <a:ext cx="9036496" cy="5688632"/>
          </a:xfrm>
          <a:prstGeom prst="rect">
            <a:avLst/>
          </a:prstGeom>
          <a:no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spcBef>
                <a:spcPts val="600"/>
              </a:spcBef>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marL="457200" lvl="1" indent="0">
              <a:spcBef>
                <a:spcPts val="600"/>
              </a:spcBef>
              <a:buClr>
                <a:srgbClr val="1AB1AF"/>
              </a:buClr>
              <a:buNone/>
            </a:pPr>
            <a:r>
              <a:rPr lang="en-GB" sz="1400" b="1" i="1" u="sng" dirty="0" smtClean="0">
                <a:solidFill>
                  <a:schemeClr val="tx1">
                    <a:lumMod val="65000"/>
                    <a:lumOff val="35000"/>
                  </a:schemeClr>
                </a:solidFill>
                <a:latin typeface="Calibri" pitchFamily="34" charset="0"/>
              </a:rPr>
              <a:t>Experience with shadow labour market (friends’ or relatives’ experience)</a:t>
            </a:r>
          </a:p>
          <a:p>
            <a:pPr lvl="1">
              <a:spcBef>
                <a:spcPts val="600"/>
              </a:spcBef>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spcBef>
                <a:spcPts val="600"/>
              </a:spcBef>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29% respondents indicated having friends or relatives (3.4 persons on average) who worked in the shadow labour market. Most often (48%) they have worked with a legal job contract and received part of their wage as an “envelope wage”.</a:t>
            </a:r>
          </a:p>
          <a:p>
            <a:pPr lvl="1">
              <a:spcBef>
                <a:spcPts val="600"/>
              </a:spcBef>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spcBef>
                <a:spcPts val="600"/>
              </a:spcBef>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The most popular area for shadow labour is construction and renovation (48%). Further go </a:t>
            </a:r>
            <a:r>
              <a:rPr lang="en-GB" sz="1400" dirty="0">
                <a:solidFill>
                  <a:schemeClr val="tx1">
                    <a:lumMod val="65000"/>
                    <a:lumOff val="35000"/>
                  </a:schemeClr>
                </a:solidFill>
                <a:latin typeface="Calibri" pitchFamily="34" charset="0"/>
              </a:rPr>
              <a:t>wholesale and retail trade (</a:t>
            </a:r>
            <a:r>
              <a:rPr lang="en-GB" sz="1400" dirty="0" smtClean="0">
                <a:solidFill>
                  <a:schemeClr val="tx1">
                    <a:lumMod val="65000"/>
                    <a:lumOff val="35000"/>
                  </a:schemeClr>
                </a:solidFill>
                <a:latin typeface="Calibri" pitchFamily="34" charset="0"/>
              </a:rPr>
              <a:t>29%), auto </a:t>
            </a:r>
            <a:r>
              <a:rPr lang="en-GB" sz="1400" dirty="0">
                <a:solidFill>
                  <a:schemeClr val="tx1">
                    <a:lumMod val="65000"/>
                    <a:lumOff val="35000"/>
                  </a:schemeClr>
                </a:solidFill>
                <a:latin typeface="Calibri" pitchFamily="34" charset="0"/>
              </a:rPr>
              <a:t>and other repairs </a:t>
            </a:r>
            <a:r>
              <a:rPr lang="en-GB" sz="1400" dirty="0" smtClean="0">
                <a:solidFill>
                  <a:schemeClr val="tx1">
                    <a:lumMod val="65000"/>
                    <a:lumOff val="35000"/>
                  </a:schemeClr>
                </a:solidFill>
                <a:latin typeface="Calibri" pitchFamily="34" charset="0"/>
              </a:rPr>
              <a:t>(22%), production (18%), and transportation and storage (14%).</a:t>
            </a:r>
          </a:p>
          <a:p>
            <a:pPr lvl="1">
              <a:spcBef>
                <a:spcPts val="600"/>
              </a:spcBef>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spcBef>
                <a:spcPts val="600"/>
              </a:spcBef>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26% of friends or relatives working in the shadow labour market on these activities spend up to 10 hours per week on average. 15% spend 11 to 20 hours. 14% spend 21 to 30 hours. 11% spend 31 to 40 hours. 21% spend over 40 hours.</a:t>
            </a:r>
          </a:p>
          <a:p>
            <a:pPr lvl="1">
              <a:spcBef>
                <a:spcPts val="600"/>
              </a:spcBef>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spcBef>
                <a:spcPts val="600"/>
              </a:spcBef>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Average monthly income from shadow employment is mostly under 16 M. BYR (76%): for 16% it is up to 1,5 M. BYR, for 26% it is 1,5 to 5 M. BYR, for 19% it is 5 to 8 M. BYR, and for 15% it is 8 to 16 M. BYR.</a:t>
            </a:r>
            <a:endParaRPr lang="en-GB" sz="1400" dirty="0">
              <a:solidFill>
                <a:schemeClr val="tx1">
                  <a:lumMod val="65000"/>
                  <a:lumOff val="35000"/>
                </a:schemeClr>
              </a:solidFill>
              <a:latin typeface="Calibri" pitchFamily="34" charset="0"/>
            </a:endParaRPr>
          </a:p>
        </p:txBody>
      </p:sp>
      <p:cxnSp>
        <p:nvCxnSpPr>
          <p:cNvPr id="9" name="Straight Connector 8"/>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4"/>
          </p:nvPr>
        </p:nvSpPr>
        <p:spPr/>
        <p:txBody>
          <a:bodyPr/>
          <a:lstStyle/>
          <a:p>
            <a:fld id="{9FD1594A-4D42-4F98-9855-B57C3A277F5F}" type="slidenum">
              <a:rPr lang="en-GB" smtClean="0"/>
              <a:pPr/>
              <a:t>37</a:t>
            </a:fld>
            <a:endParaRPr lang="en-GB" dirty="0"/>
          </a:p>
        </p:txBody>
      </p:sp>
      <p:sp>
        <p:nvSpPr>
          <p:cNvPr id="8"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BELARUS</a:t>
            </a:r>
            <a:endParaRPr lang="en-GB" sz="1000" b="1" dirty="0">
              <a:cs typeface="Arial" charset="0"/>
            </a:endParaRPr>
          </a:p>
        </p:txBody>
      </p:sp>
    </p:spTree>
    <p:extLst>
      <p:ext uri="{BB962C8B-B14F-4D97-AF65-F5344CB8AC3E}">
        <p14:creationId xmlns:p14="http://schemas.microsoft.com/office/powerpoint/2010/main" val="19459743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15"/>
          <p:cNvSpPr>
            <a:spLocks noChangeArrowheads="1"/>
          </p:cNvSpPr>
          <p:nvPr/>
        </p:nvSpPr>
        <p:spPr bwMode="auto">
          <a:xfrm>
            <a:off x="3059832" y="159023"/>
            <a:ext cx="32224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summary</a:t>
            </a:r>
            <a:endParaRPr lang="en-GB" sz="2400" dirty="0">
              <a:solidFill>
                <a:srgbClr val="1AB1AF"/>
              </a:solidFill>
              <a:latin typeface="Calibri" pitchFamily="34" charset="0"/>
            </a:endParaRPr>
          </a:p>
        </p:txBody>
      </p:sp>
      <p:sp>
        <p:nvSpPr>
          <p:cNvPr id="7" name="Rectangle 6"/>
          <p:cNvSpPr txBox="1">
            <a:spLocks noChangeArrowheads="1"/>
          </p:cNvSpPr>
          <p:nvPr/>
        </p:nvSpPr>
        <p:spPr>
          <a:xfrm>
            <a:off x="0" y="908720"/>
            <a:ext cx="9036496" cy="5688632"/>
          </a:xfrm>
          <a:prstGeom prst="rect">
            <a:avLst/>
          </a:prstGeom>
          <a:no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spcBef>
                <a:spcPts val="600"/>
              </a:spcBef>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marL="457200" lvl="1" indent="0">
              <a:spcBef>
                <a:spcPts val="600"/>
              </a:spcBef>
              <a:buClr>
                <a:srgbClr val="1AB1AF"/>
              </a:buClr>
              <a:buNone/>
            </a:pPr>
            <a:r>
              <a:rPr lang="en-GB" sz="1400" b="1" i="1" u="sng" dirty="0" smtClean="0">
                <a:solidFill>
                  <a:schemeClr val="tx1">
                    <a:lumMod val="65000"/>
                    <a:lumOff val="35000"/>
                  </a:schemeClr>
                </a:solidFill>
                <a:latin typeface="Calibri" pitchFamily="34" charset="0"/>
              </a:rPr>
              <a:t>Experience with shadow labour market (own experience)</a:t>
            </a:r>
          </a:p>
          <a:p>
            <a:pPr lvl="1">
              <a:spcBef>
                <a:spcPts val="600"/>
              </a:spcBef>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spcBef>
                <a:spcPts val="600"/>
              </a:spcBef>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9% research participants indicated they had worked in the shadow labour market in the last 12 months. Half of them (50%) had </a:t>
            </a:r>
            <a:r>
              <a:rPr lang="en-GB" sz="1400" smtClean="0">
                <a:solidFill>
                  <a:schemeClr val="tx1">
                    <a:lumMod val="65000"/>
                    <a:lumOff val="35000"/>
                  </a:schemeClr>
                </a:solidFill>
                <a:latin typeface="Calibri" pitchFamily="34" charset="0"/>
              </a:rPr>
              <a:t>worked </a:t>
            </a:r>
            <a:r>
              <a:rPr lang="en-GB" sz="1400" smtClean="0">
                <a:solidFill>
                  <a:schemeClr val="tx1">
                    <a:lumMod val="65000"/>
                    <a:lumOff val="35000"/>
                  </a:schemeClr>
                </a:solidFill>
                <a:latin typeface="Calibri" pitchFamily="34" charset="0"/>
              </a:rPr>
              <a:t>without a </a:t>
            </a:r>
            <a:r>
              <a:rPr lang="en-GB" sz="1400" dirty="0" smtClean="0">
                <a:solidFill>
                  <a:schemeClr val="tx1">
                    <a:lumMod val="65000"/>
                    <a:lumOff val="35000"/>
                  </a:schemeClr>
                </a:solidFill>
                <a:latin typeface="Calibri" pitchFamily="34" charset="0"/>
              </a:rPr>
              <a:t>legal job contract </a:t>
            </a:r>
            <a:r>
              <a:rPr lang="en-GB" sz="1400" dirty="0" smtClean="0">
                <a:solidFill>
                  <a:schemeClr val="tx1">
                    <a:lumMod val="65000"/>
                    <a:lumOff val="35000"/>
                  </a:schemeClr>
                </a:solidFill>
                <a:latin typeface="Calibri" pitchFamily="34" charset="0"/>
              </a:rPr>
              <a:t>and  </a:t>
            </a:r>
            <a:r>
              <a:rPr lang="en-GB" sz="1400" smtClean="0">
                <a:solidFill>
                  <a:schemeClr val="tx1">
                    <a:lumMod val="65000"/>
                    <a:lumOff val="35000"/>
                  </a:schemeClr>
                </a:solidFill>
                <a:latin typeface="Calibri" pitchFamily="34" charset="0"/>
              </a:rPr>
              <a:t>received </a:t>
            </a:r>
            <a:r>
              <a:rPr lang="en-GB" sz="1400" smtClean="0">
                <a:solidFill>
                  <a:schemeClr val="tx1">
                    <a:lumMod val="65000"/>
                    <a:lumOff val="35000"/>
                  </a:schemeClr>
                </a:solidFill>
                <a:latin typeface="Calibri" pitchFamily="34" charset="0"/>
              </a:rPr>
              <a:t>all the </a:t>
            </a:r>
            <a:r>
              <a:rPr lang="en-GB" sz="1400" dirty="0" smtClean="0">
                <a:solidFill>
                  <a:schemeClr val="tx1">
                    <a:lumMod val="65000"/>
                    <a:lumOff val="35000"/>
                  </a:schemeClr>
                </a:solidFill>
                <a:latin typeface="Calibri" pitchFamily="34" charset="0"/>
              </a:rPr>
              <a:t>wage as an “envelope wage”.</a:t>
            </a:r>
          </a:p>
          <a:p>
            <a:pPr lvl="1">
              <a:spcBef>
                <a:spcPts val="600"/>
              </a:spcBef>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spcBef>
                <a:spcPts val="600"/>
              </a:spcBef>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17% of those working in the shadow labour market on these activities spend up to 5 hours per week on average. 25% spend 5 to 10 hours. 24% spend 11 to 20 hours. 17% spend 21 to 40 hours. 12% spend over 40 hours.</a:t>
            </a:r>
          </a:p>
          <a:p>
            <a:pPr lvl="1">
              <a:spcBef>
                <a:spcPts val="600"/>
              </a:spcBef>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spcBef>
                <a:spcPts val="600"/>
              </a:spcBef>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Average monthly income from shadow employment is mostly under 16 M. BYR (87%): for 40% it is up to 1,5 M. BYR, for 25% it is 1,5 to 5 M. BYR, for 13% it is 5 to 8 M. BYR, and for 9% it is 8 to 16 M. BYR.</a:t>
            </a:r>
          </a:p>
          <a:p>
            <a:pPr lvl="1">
              <a:spcBef>
                <a:spcPts val="600"/>
              </a:spcBef>
              <a:buClr>
                <a:srgbClr val="1AB1AF"/>
              </a:buClr>
              <a:buFont typeface="Wingdings" pitchFamily="2" charset="2"/>
              <a:buChar char="q"/>
            </a:pPr>
            <a:endParaRPr lang="en-GB" sz="1400" dirty="0">
              <a:solidFill>
                <a:schemeClr val="tx1">
                  <a:lumMod val="65000"/>
                  <a:lumOff val="35000"/>
                </a:schemeClr>
              </a:solidFill>
              <a:latin typeface="Calibri" pitchFamily="34" charset="0"/>
            </a:endParaRPr>
          </a:p>
        </p:txBody>
      </p:sp>
      <p:cxnSp>
        <p:nvCxnSpPr>
          <p:cNvPr id="9" name="Straight Connector 8"/>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4"/>
          </p:nvPr>
        </p:nvSpPr>
        <p:spPr/>
        <p:txBody>
          <a:bodyPr/>
          <a:lstStyle/>
          <a:p>
            <a:fld id="{9FD1594A-4D42-4F98-9855-B57C3A277F5F}" type="slidenum">
              <a:rPr lang="en-GB" smtClean="0"/>
              <a:pPr/>
              <a:t>38</a:t>
            </a:fld>
            <a:endParaRPr lang="en-GB" dirty="0"/>
          </a:p>
        </p:txBody>
      </p:sp>
      <p:sp>
        <p:nvSpPr>
          <p:cNvPr id="8"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BELARUS</a:t>
            </a:r>
            <a:endParaRPr lang="en-GB" sz="1000" b="1" dirty="0">
              <a:cs typeface="Arial" charset="0"/>
            </a:endParaRPr>
          </a:p>
        </p:txBody>
      </p:sp>
    </p:spTree>
    <p:extLst>
      <p:ext uri="{BB962C8B-B14F-4D97-AF65-F5344CB8AC3E}">
        <p14:creationId xmlns:p14="http://schemas.microsoft.com/office/powerpoint/2010/main" val="42504478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6"/>
          <p:cNvSpPr>
            <a:spLocks noChangeArrowheads="1"/>
          </p:cNvSpPr>
          <p:nvPr/>
        </p:nvSpPr>
        <p:spPr bwMode="auto">
          <a:xfrm>
            <a:off x="0" y="2819400"/>
            <a:ext cx="480377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spcBef>
                <a:spcPct val="0"/>
              </a:spcBef>
            </a:pPr>
            <a:r>
              <a:rPr lang="en-GB" sz="2800" dirty="0" smtClean="0">
                <a:solidFill>
                  <a:srgbClr val="1AB1AF"/>
                </a:solidFill>
                <a:latin typeface="Calibri" pitchFamily="34" charset="0"/>
                <a:cs typeface="Arial" charset="0"/>
              </a:rPr>
              <a:t>thank you</a:t>
            </a:r>
            <a:endParaRPr lang="en-GB" sz="2800" dirty="0">
              <a:solidFill>
                <a:srgbClr val="1AB1AF"/>
              </a:solidFill>
              <a:latin typeface="Calibri" pitchFamily="34" charset="0"/>
              <a:cs typeface="Arial" charset="0"/>
            </a:endParaRPr>
          </a:p>
        </p:txBody>
      </p:sp>
      <p:pic>
        <p:nvPicPr>
          <p:cNvPr id="43012" name="Picture 14" descr="C:\Users\PC\Desktop\spinter outline 7px.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62538" y="960438"/>
            <a:ext cx="3292475"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3" name="Picture 6" descr="C:\Users\Vartotojas\Desktop\Picture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3775" y="566738"/>
            <a:ext cx="3748088" cy="537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98366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36512" y="1196752"/>
            <a:ext cx="9144000" cy="515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just">
              <a:lnSpc>
                <a:spcPct val="90000"/>
              </a:lnSpc>
              <a:buClr>
                <a:srgbClr val="333333"/>
              </a:buClr>
              <a:buFontTx/>
              <a:buBlip>
                <a:blip r:embed="rId3"/>
              </a:buBlip>
            </a:pPr>
            <a:endParaRPr kumimoji="1" lang="en-GB" sz="1400" b="0" dirty="0" smtClean="0">
              <a:solidFill>
                <a:schemeClr val="tx1">
                  <a:lumMod val="65000"/>
                  <a:lumOff val="35000"/>
                </a:schemeClr>
              </a:solidFill>
            </a:endParaRPr>
          </a:p>
          <a:p>
            <a:pPr algn="just">
              <a:lnSpc>
                <a:spcPct val="90000"/>
              </a:lnSpc>
              <a:buClr>
                <a:srgbClr val="333333"/>
              </a:buClr>
            </a:pPr>
            <a:r>
              <a:rPr kumimoji="1" lang="en-GB" sz="1400" dirty="0" smtClean="0">
                <a:solidFill>
                  <a:schemeClr val="tx1">
                    <a:lumMod val="65000"/>
                    <a:lumOff val="35000"/>
                  </a:schemeClr>
                </a:solidFill>
              </a:rPr>
              <a:t>It is impossible to entirely avoid the sampling error in any quantitative research that uses sampling; therefore, it is necessary to take it into consideration while interpreting the data. E.g., after surveying 1002 respondents, if we find out that 48,7 percent of respondents have bought goods or services when they knew about or suspected that the revenues are not legally accounted in the last 12 months, there is 95 percent probability that the real value is between 45,6percent and 51,8 percent. </a:t>
            </a:r>
          </a:p>
          <a:p>
            <a:pPr marL="342900" indent="-342900" algn="just">
              <a:lnSpc>
                <a:spcPct val="90000"/>
              </a:lnSpc>
              <a:buClr>
                <a:srgbClr val="333333"/>
              </a:buClr>
            </a:pPr>
            <a:r>
              <a:rPr kumimoji="1" lang="en-GB" sz="1400" dirty="0" smtClean="0">
                <a:solidFill>
                  <a:schemeClr val="tx1">
                    <a:lumMod val="65000"/>
                    <a:lumOff val="35000"/>
                  </a:schemeClr>
                </a:solidFill>
              </a:rPr>
              <a:t> </a:t>
            </a:r>
          </a:p>
          <a:p>
            <a:pPr algn="just">
              <a:lnSpc>
                <a:spcPct val="90000"/>
              </a:lnSpc>
              <a:buClr>
                <a:srgbClr val="333333"/>
              </a:buClr>
            </a:pPr>
            <a:r>
              <a:rPr kumimoji="1" lang="en-GB" sz="1400" dirty="0" smtClean="0">
                <a:solidFill>
                  <a:schemeClr val="tx1">
                    <a:lumMod val="65000"/>
                    <a:lumOff val="35000"/>
                  </a:schemeClr>
                </a:solidFill>
              </a:rPr>
              <a:t>The precision of the estimation is directly associated with the number of analysed cases. The table below is helpful in estimating the statistical error.</a:t>
            </a:r>
          </a:p>
          <a:p>
            <a:pPr algn="just">
              <a:lnSpc>
                <a:spcPct val="90000"/>
              </a:lnSpc>
              <a:buClr>
                <a:srgbClr val="333333"/>
              </a:buClr>
            </a:pPr>
            <a:endParaRPr kumimoji="1" lang="en-GB" sz="1400" b="0" dirty="0" smtClean="0">
              <a:solidFill>
                <a:schemeClr val="tx1">
                  <a:lumMod val="65000"/>
                  <a:lumOff val="35000"/>
                </a:schemeClr>
              </a:solidFill>
            </a:endParaRPr>
          </a:p>
          <a:p>
            <a:pPr marL="342900" indent="-342900" algn="just">
              <a:lnSpc>
                <a:spcPct val="90000"/>
              </a:lnSpc>
              <a:buClr>
                <a:srgbClr val="333333"/>
              </a:buClr>
            </a:pPr>
            <a:r>
              <a:rPr kumimoji="1" lang="en-GB" sz="1400" b="0" dirty="0" smtClean="0">
                <a:solidFill>
                  <a:schemeClr val="tx1">
                    <a:lumMod val="65000"/>
                    <a:lumOff val="35000"/>
                  </a:schemeClr>
                </a:solidFill>
              </a:rPr>
              <a:t>		%	%	%	%	%	%	%	%	%</a:t>
            </a:r>
          </a:p>
          <a:p>
            <a:pPr marL="342900" indent="-342900" algn="just">
              <a:lnSpc>
                <a:spcPct val="90000"/>
              </a:lnSpc>
              <a:buClr>
                <a:srgbClr val="333333"/>
              </a:buClr>
            </a:pPr>
            <a:r>
              <a:rPr kumimoji="1" lang="en-GB" sz="1400" b="0" dirty="0" smtClean="0">
                <a:solidFill>
                  <a:schemeClr val="tx1">
                    <a:lumMod val="65000"/>
                    <a:lumOff val="35000"/>
                  </a:schemeClr>
                </a:solidFill>
              </a:rPr>
              <a:t>		3	5	10	15	20	25	30	40	50</a:t>
            </a:r>
          </a:p>
          <a:p>
            <a:pPr marL="342900" indent="-342900" algn="just">
              <a:lnSpc>
                <a:spcPct val="90000"/>
              </a:lnSpc>
              <a:buClr>
                <a:srgbClr val="333333"/>
              </a:buClr>
            </a:pPr>
            <a:r>
              <a:rPr kumimoji="1" lang="en-GB" sz="1400" b="0" dirty="0" smtClean="0">
                <a:solidFill>
                  <a:schemeClr val="tx1">
                    <a:lumMod val="65000"/>
                    <a:lumOff val="35000"/>
                  </a:schemeClr>
                </a:solidFill>
              </a:rPr>
              <a:t>		97	95	90	85	80	75	70	60	50</a:t>
            </a:r>
          </a:p>
          <a:p>
            <a:pPr marL="342900" indent="-342900" algn="just">
              <a:lnSpc>
                <a:spcPct val="90000"/>
              </a:lnSpc>
              <a:buClr>
                <a:srgbClr val="333333"/>
              </a:buClr>
            </a:pPr>
            <a:r>
              <a:rPr kumimoji="1" lang="en-GB" sz="1400" b="0" dirty="0" smtClean="0">
                <a:solidFill>
                  <a:schemeClr val="tx1">
                    <a:lumMod val="65000"/>
                    <a:lumOff val="35000"/>
                  </a:schemeClr>
                </a:solidFill>
              </a:rPr>
              <a:t>N	</a:t>
            </a:r>
          </a:p>
          <a:p>
            <a:pPr marL="342900" indent="-342900" algn="just">
              <a:lnSpc>
                <a:spcPct val="90000"/>
              </a:lnSpc>
              <a:buClr>
                <a:srgbClr val="333333"/>
              </a:buClr>
            </a:pPr>
            <a:r>
              <a:rPr kumimoji="1" lang="en-GB" sz="1400" b="0" dirty="0" smtClean="0">
                <a:solidFill>
                  <a:schemeClr val="tx1">
                    <a:lumMod val="65000"/>
                    <a:lumOff val="35000"/>
                  </a:schemeClr>
                </a:solidFill>
              </a:rPr>
              <a:t>100		3.4	4.4	6.0	7.1	8.0	8.7	9.2	9.8	10</a:t>
            </a:r>
          </a:p>
          <a:p>
            <a:pPr marL="342900" indent="-342900" algn="just">
              <a:lnSpc>
                <a:spcPct val="90000"/>
              </a:lnSpc>
              <a:buClr>
                <a:srgbClr val="333333"/>
              </a:buClr>
            </a:pPr>
            <a:r>
              <a:rPr kumimoji="1" lang="en-GB" sz="1400" b="0" dirty="0" smtClean="0">
                <a:solidFill>
                  <a:schemeClr val="tx1">
                    <a:lumMod val="65000"/>
                    <a:lumOff val="35000"/>
                  </a:schemeClr>
                </a:solidFill>
              </a:rPr>
              <a:t>200		2.4	3.1	4.2	5.0	5.7	6.1	6.5	6.9	7.1</a:t>
            </a:r>
          </a:p>
          <a:p>
            <a:pPr marL="342900" indent="-342900" algn="just">
              <a:lnSpc>
                <a:spcPct val="90000"/>
              </a:lnSpc>
              <a:buClr>
                <a:srgbClr val="333333"/>
              </a:buClr>
            </a:pPr>
            <a:r>
              <a:rPr kumimoji="1" lang="en-GB" sz="1400" b="0" dirty="0" smtClean="0">
                <a:solidFill>
                  <a:schemeClr val="tx1">
                    <a:lumMod val="65000"/>
                    <a:lumOff val="35000"/>
                  </a:schemeClr>
                </a:solidFill>
              </a:rPr>
              <a:t>300		2.0	2.5	3.5	4.1	4.6	5.0	5.3	5.7	5.8</a:t>
            </a:r>
          </a:p>
          <a:p>
            <a:pPr marL="342900" indent="-342900" algn="just">
              <a:lnSpc>
                <a:spcPct val="90000"/>
              </a:lnSpc>
              <a:buClr>
                <a:srgbClr val="333333"/>
              </a:buClr>
            </a:pPr>
            <a:r>
              <a:rPr kumimoji="1" lang="en-GB" sz="1400" dirty="0" smtClean="0">
                <a:solidFill>
                  <a:schemeClr val="tx1">
                    <a:lumMod val="65000"/>
                    <a:lumOff val="35000"/>
                  </a:schemeClr>
                </a:solidFill>
              </a:rPr>
              <a:t>400		1.7	2.2	3.0	3.6	4.1	4.3	4.6	4.9	5.0</a:t>
            </a:r>
          </a:p>
          <a:p>
            <a:pPr marL="342900" indent="-342900" algn="just">
              <a:lnSpc>
                <a:spcPct val="90000"/>
              </a:lnSpc>
              <a:buClr>
                <a:srgbClr val="333333"/>
              </a:buClr>
            </a:pPr>
            <a:r>
              <a:rPr kumimoji="1" lang="en-GB" sz="1400" dirty="0" smtClean="0">
                <a:solidFill>
                  <a:schemeClr val="tx1">
                    <a:lumMod val="65000"/>
                    <a:lumOff val="35000"/>
                  </a:schemeClr>
                </a:solidFill>
              </a:rPr>
              <a:t>500 	   	1.5	1.9	2.7	3.2	3.6	3.9	4.1	4.4	4.5</a:t>
            </a:r>
          </a:p>
          <a:p>
            <a:pPr marL="342900" indent="-342900" algn="just">
              <a:lnSpc>
                <a:spcPct val="90000"/>
              </a:lnSpc>
              <a:buClr>
                <a:srgbClr val="333333"/>
              </a:buClr>
            </a:pPr>
            <a:r>
              <a:rPr kumimoji="1" lang="en-GB" sz="1400" dirty="0" smtClean="0">
                <a:solidFill>
                  <a:schemeClr val="tx1">
                    <a:lumMod val="65000"/>
                    <a:lumOff val="35000"/>
                  </a:schemeClr>
                </a:solidFill>
              </a:rPr>
              <a:t>600		1.3	1.7	2.4	2.9	3.2	3.5	3.7	3.9	4.1</a:t>
            </a:r>
          </a:p>
          <a:p>
            <a:pPr marL="342900" indent="-342900" algn="just">
              <a:lnSpc>
                <a:spcPct val="90000"/>
              </a:lnSpc>
              <a:buClr>
                <a:srgbClr val="333333"/>
              </a:buClr>
            </a:pPr>
            <a:r>
              <a:rPr kumimoji="1" lang="en-GB" sz="1400" dirty="0" smtClean="0">
                <a:solidFill>
                  <a:schemeClr val="tx1">
                    <a:lumMod val="65000"/>
                    <a:lumOff val="35000"/>
                  </a:schemeClr>
                </a:solidFill>
              </a:rPr>
              <a:t>800		1.2	1.5	2.1	2.5	2.8	3.0	3.2	3.4	3.5</a:t>
            </a:r>
          </a:p>
          <a:p>
            <a:pPr marL="342900" indent="-342900" algn="just">
              <a:lnSpc>
                <a:spcPct val="90000"/>
              </a:lnSpc>
              <a:buClr>
                <a:srgbClr val="333333"/>
              </a:buClr>
            </a:pPr>
            <a:r>
              <a:rPr kumimoji="1" lang="en-GB" sz="1400" b="1" dirty="0" smtClean="0">
                <a:solidFill>
                  <a:schemeClr val="tx1">
                    <a:lumMod val="65000"/>
                    <a:lumOff val="35000"/>
                  </a:schemeClr>
                </a:solidFill>
              </a:rPr>
              <a:t>1000             	1.1	1.4	1.9	2.3	2.5	2.7	2.9	3.1	3.1</a:t>
            </a:r>
          </a:p>
          <a:p>
            <a:pPr marL="342900" indent="-342900" algn="just">
              <a:lnSpc>
                <a:spcPct val="90000"/>
              </a:lnSpc>
              <a:buClr>
                <a:srgbClr val="333333"/>
              </a:buClr>
            </a:pPr>
            <a:endParaRPr kumimoji="1" lang="en-GB" sz="1400" dirty="0">
              <a:solidFill>
                <a:schemeClr val="tx1">
                  <a:lumMod val="65000"/>
                  <a:lumOff val="35000"/>
                </a:schemeClr>
              </a:solidFill>
            </a:endParaRPr>
          </a:p>
        </p:txBody>
      </p:sp>
      <p:sp>
        <p:nvSpPr>
          <p:cNvPr id="3" name="Rectangle 15"/>
          <p:cNvSpPr>
            <a:spLocks noChangeArrowheads="1"/>
          </p:cNvSpPr>
          <p:nvPr/>
        </p:nvSpPr>
        <p:spPr bwMode="auto">
          <a:xfrm>
            <a:off x="3059832" y="159023"/>
            <a:ext cx="32224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Statistical error</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4"/>
          </p:nvPr>
        </p:nvSpPr>
        <p:spPr/>
        <p:txBody>
          <a:bodyPr/>
          <a:lstStyle/>
          <a:p>
            <a:fld id="{9FD1594A-4D42-4F98-9855-B57C3A277F5F}" type="slidenum">
              <a:rPr lang="en-GB" smtClean="0"/>
              <a:pPr/>
              <a:t>4</a:t>
            </a:fld>
            <a:endParaRPr lang="en-GB" dirty="0"/>
          </a:p>
        </p:txBody>
      </p:sp>
      <p:sp>
        <p:nvSpPr>
          <p:cNvPr id="6"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BELARUS</a:t>
            </a:r>
            <a:endParaRPr lang="en-GB" sz="1000" b="1" dirty="0">
              <a:cs typeface="Arial" charset="0"/>
            </a:endParaRPr>
          </a:p>
        </p:txBody>
      </p:sp>
    </p:spTree>
    <p:extLst>
      <p:ext uri="{BB962C8B-B14F-4D97-AF65-F5344CB8AC3E}">
        <p14:creationId xmlns:p14="http://schemas.microsoft.com/office/powerpoint/2010/main" val="37564066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5"/>
          <p:cNvSpPr>
            <a:spLocks noGrp="1"/>
          </p:cNvSpPr>
          <p:nvPr>
            <p:ph type="title"/>
          </p:nvPr>
        </p:nvSpPr>
        <p:spPr>
          <a:xfrm>
            <a:off x="457200" y="9525"/>
            <a:ext cx="8229600" cy="898525"/>
          </a:xfrm>
        </p:spPr>
        <p:txBody>
          <a:bodyPr/>
          <a:lstStyle/>
          <a:p>
            <a:r>
              <a:rPr lang="en-GB" dirty="0" smtClean="0"/>
              <a:t>Respondent socio-demographic characteristics (%)</a:t>
            </a:r>
          </a:p>
        </p:txBody>
      </p:sp>
      <p:graphicFrame>
        <p:nvGraphicFramePr>
          <p:cNvPr id="12291" name="Object 1"/>
          <p:cNvGraphicFramePr>
            <a:graphicFrameLocks/>
          </p:cNvGraphicFramePr>
          <p:nvPr>
            <p:extLst>
              <p:ext uri="{D42A27DB-BD31-4B8C-83A1-F6EECF244321}">
                <p14:modId xmlns:p14="http://schemas.microsoft.com/office/powerpoint/2010/main" val="1668599104"/>
              </p:ext>
            </p:extLst>
          </p:nvPr>
        </p:nvGraphicFramePr>
        <p:xfrm>
          <a:off x="114300" y="1085850"/>
          <a:ext cx="4349750" cy="5508625"/>
        </p:xfrm>
        <a:graphic>
          <a:graphicData uri="http://schemas.openxmlformats.org/presentationml/2006/ole">
            <mc:AlternateContent xmlns:mc="http://schemas.openxmlformats.org/markup-compatibility/2006">
              <mc:Choice xmlns:v="urn:schemas-microsoft-com:vml" Requires="v">
                <p:oleObj spid="_x0000_s99056" name="Worksheet" r:id="rId4" imgW="4257897" imgH="5505401" progId="Excel.Sheet.8">
                  <p:embed/>
                </p:oleObj>
              </mc:Choice>
              <mc:Fallback>
                <p:oleObj name="Worksheet" r:id="rId4" imgW="4257897" imgH="5505401" progId="Excel.Sheet.8">
                  <p:embed/>
                  <p:pic>
                    <p:nvPicPr>
                      <p:cNvPr id="0" name="Picture 740"/>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 y="1085850"/>
                        <a:ext cx="4349750" cy="5508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292" name="Object 2"/>
          <p:cNvGraphicFramePr>
            <a:graphicFrameLocks/>
          </p:cNvGraphicFramePr>
          <p:nvPr>
            <p:extLst>
              <p:ext uri="{D42A27DB-BD31-4B8C-83A1-F6EECF244321}">
                <p14:modId xmlns:p14="http://schemas.microsoft.com/office/powerpoint/2010/main" val="3951488191"/>
              </p:ext>
            </p:extLst>
          </p:nvPr>
        </p:nvGraphicFramePr>
        <p:xfrm>
          <a:off x="3967163" y="981075"/>
          <a:ext cx="5422900" cy="5816600"/>
        </p:xfrm>
        <a:graphic>
          <a:graphicData uri="http://schemas.openxmlformats.org/presentationml/2006/ole">
            <mc:AlternateContent xmlns:mc="http://schemas.openxmlformats.org/markup-compatibility/2006">
              <mc:Choice xmlns:v="urn:schemas-microsoft-com:vml" Requires="v">
                <p:oleObj spid="_x0000_s99057" name="Worksheet" r:id="rId7" imgW="4067397" imgH="4362254" progId="Excel.Sheet.8">
                  <p:embed/>
                </p:oleObj>
              </mc:Choice>
              <mc:Fallback>
                <p:oleObj name="Worksheet" r:id="rId7" imgW="4067397" imgH="4362254" progId="Excel.Sheet.8">
                  <p:embed/>
                  <p:pic>
                    <p:nvPicPr>
                      <p:cNvPr id="0" name="Picture 741"/>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67163" y="981075"/>
                        <a:ext cx="5422900" cy="5816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 Box 4"/>
          <p:cNvSpPr txBox="1">
            <a:spLocks noChangeArrowheads="1"/>
          </p:cNvSpPr>
          <p:nvPr/>
        </p:nvSpPr>
        <p:spPr bwMode="auto">
          <a:xfrm>
            <a:off x="3131840" y="1309670"/>
            <a:ext cx="1150937"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defRPr/>
            </a:pPr>
            <a:r>
              <a:rPr lang="en-GB" sz="1400" i="1" dirty="0" smtClean="0">
                <a:solidFill>
                  <a:srgbClr val="1AB1AF"/>
                </a:solidFill>
                <a:latin typeface="+mn-lt"/>
              </a:rPr>
              <a:t>Gender</a:t>
            </a:r>
            <a:endParaRPr lang="en-GB" sz="1400" i="1" dirty="0">
              <a:solidFill>
                <a:srgbClr val="1AB1AF"/>
              </a:solidFill>
              <a:latin typeface="+mn-lt"/>
            </a:endParaRPr>
          </a:p>
        </p:txBody>
      </p:sp>
      <p:sp>
        <p:nvSpPr>
          <p:cNvPr id="8" name="Text Box 4"/>
          <p:cNvSpPr txBox="1">
            <a:spLocks noChangeArrowheads="1"/>
          </p:cNvSpPr>
          <p:nvPr/>
        </p:nvSpPr>
        <p:spPr bwMode="auto">
          <a:xfrm>
            <a:off x="3203848" y="2472953"/>
            <a:ext cx="11509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defRPr/>
            </a:pPr>
            <a:r>
              <a:rPr lang="en-GB" sz="1400" i="1" dirty="0" smtClean="0">
                <a:solidFill>
                  <a:srgbClr val="1AB1AF"/>
                </a:solidFill>
                <a:latin typeface="+mn-lt"/>
              </a:rPr>
              <a:t>Age</a:t>
            </a:r>
            <a:endParaRPr lang="en-GB" sz="1400" i="1" dirty="0">
              <a:solidFill>
                <a:srgbClr val="1AB1AF"/>
              </a:solidFill>
              <a:latin typeface="+mn-lt"/>
            </a:endParaRPr>
          </a:p>
        </p:txBody>
      </p:sp>
      <p:sp>
        <p:nvSpPr>
          <p:cNvPr id="9" name="Text Box 4"/>
          <p:cNvSpPr txBox="1">
            <a:spLocks noChangeArrowheads="1"/>
          </p:cNvSpPr>
          <p:nvPr/>
        </p:nvSpPr>
        <p:spPr bwMode="auto">
          <a:xfrm>
            <a:off x="3131840" y="3985319"/>
            <a:ext cx="136078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defRPr/>
            </a:pPr>
            <a:r>
              <a:rPr lang="en-GB" sz="1400" i="1" dirty="0" smtClean="0">
                <a:solidFill>
                  <a:srgbClr val="1AB1AF"/>
                </a:solidFill>
                <a:latin typeface="+mn-lt"/>
              </a:rPr>
              <a:t>Education</a:t>
            </a:r>
            <a:endParaRPr lang="en-GB" sz="1400" i="1" dirty="0">
              <a:solidFill>
                <a:srgbClr val="1AB1AF"/>
              </a:solidFill>
              <a:latin typeface="+mn-lt"/>
            </a:endParaRPr>
          </a:p>
        </p:txBody>
      </p:sp>
      <p:sp>
        <p:nvSpPr>
          <p:cNvPr id="10" name="Text Box 4"/>
          <p:cNvSpPr txBox="1">
            <a:spLocks noChangeArrowheads="1"/>
          </p:cNvSpPr>
          <p:nvPr/>
        </p:nvSpPr>
        <p:spPr bwMode="auto">
          <a:xfrm>
            <a:off x="3203848" y="5570656"/>
            <a:ext cx="115093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defRPr/>
            </a:pPr>
            <a:r>
              <a:rPr lang="en-GB" sz="1400" i="1" dirty="0" smtClean="0">
                <a:solidFill>
                  <a:srgbClr val="1AB1AF"/>
                </a:solidFill>
                <a:latin typeface="+mn-lt"/>
              </a:rPr>
              <a:t>Legal monthly net income</a:t>
            </a:r>
            <a:endParaRPr lang="en-GB" sz="1200" i="1" dirty="0">
              <a:solidFill>
                <a:srgbClr val="1AB1AF"/>
              </a:solidFill>
              <a:latin typeface="+mn-lt"/>
            </a:endParaRPr>
          </a:p>
        </p:txBody>
      </p:sp>
      <p:sp>
        <p:nvSpPr>
          <p:cNvPr id="11" name="Text Box 4"/>
          <p:cNvSpPr txBox="1">
            <a:spLocks noChangeArrowheads="1"/>
          </p:cNvSpPr>
          <p:nvPr/>
        </p:nvSpPr>
        <p:spPr bwMode="auto">
          <a:xfrm>
            <a:off x="7885559" y="1772816"/>
            <a:ext cx="11509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defRPr/>
            </a:pPr>
            <a:r>
              <a:rPr lang="en-GB" sz="1400" i="1" dirty="0" smtClean="0">
                <a:solidFill>
                  <a:srgbClr val="1AB1AF"/>
                </a:solidFill>
                <a:latin typeface="+mn-lt"/>
              </a:rPr>
              <a:t>Occupation</a:t>
            </a:r>
            <a:endParaRPr lang="en-GB" sz="1400" i="1" dirty="0">
              <a:solidFill>
                <a:srgbClr val="1AB1AF"/>
              </a:solidFill>
              <a:latin typeface="+mn-lt"/>
            </a:endParaRPr>
          </a:p>
        </p:txBody>
      </p:sp>
      <p:sp>
        <p:nvSpPr>
          <p:cNvPr id="12" name="Text Box 4"/>
          <p:cNvSpPr txBox="1">
            <a:spLocks noChangeArrowheads="1"/>
          </p:cNvSpPr>
          <p:nvPr/>
        </p:nvSpPr>
        <p:spPr bwMode="auto">
          <a:xfrm>
            <a:off x="7524328" y="3933056"/>
            <a:ext cx="14676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defRPr/>
            </a:pPr>
            <a:r>
              <a:rPr lang="en-GB" sz="1400" i="1" dirty="0" smtClean="0">
                <a:solidFill>
                  <a:srgbClr val="1AB1AF"/>
                </a:solidFill>
                <a:latin typeface="+mn-lt"/>
              </a:rPr>
              <a:t>Marital status</a:t>
            </a:r>
            <a:endParaRPr lang="en-GB" sz="1400" i="1" dirty="0">
              <a:solidFill>
                <a:srgbClr val="1AB1AF"/>
              </a:solidFill>
              <a:latin typeface="+mn-lt"/>
            </a:endParaRPr>
          </a:p>
        </p:txBody>
      </p:sp>
      <p:sp>
        <p:nvSpPr>
          <p:cNvPr id="13" name="Text Box 4"/>
          <p:cNvSpPr txBox="1">
            <a:spLocks noChangeArrowheads="1"/>
          </p:cNvSpPr>
          <p:nvPr/>
        </p:nvSpPr>
        <p:spPr bwMode="auto">
          <a:xfrm>
            <a:off x="7740352" y="5930116"/>
            <a:ext cx="11525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defRPr/>
            </a:pPr>
            <a:r>
              <a:rPr lang="en-GB" sz="1400" i="1" dirty="0" smtClean="0">
                <a:solidFill>
                  <a:srgbClr val="1AB1AF"/>
                </a:solidFill>
                <a:latin typeface="+mn-lt"/>
              </a:rPr>
              <a:t>Place of residence</a:t>
            </a:r>
            <a:endParaRPr lang="en-GB" sz="1400" i="1" dirty="0">
              <a:solidFill>
                <a:srgbClr val="1AB1AF"/>
              </a:solidFill>
              <a:latin typeface="+mn-lt"/>
            </a:endParaRPr>
          </a:p>
        </p:txBody>
      </p:sp>
      <p:cxnSp>
        <p:nvCxnSpPr>
          <p:cNvPr id="15" name="Straight Connector 14"/>
          <p:cNvCxnSpPr/>
          <p:nvPr/>
        </p:nvCxnSpPr>
        <p:spPr>
          <a:xfrm>
            <a:off x="395288" y="1988840"/>
            <a:ext cx="3816350" cy="0"/>
          </a:xfrm>
          <a:prstGeom prst="line">
            <a:avLst/>
          </a:prstGeom>
          <a:ln>
            <a:prstDash val="dash"/>
          </a:ln>
        </p:spPr>
        <p:style>
          <a:lnRef idx="1">
            <a:schemeClr val="accent3"/>
          </a:lnRef>
          <a:fillRef idx="0">
            <a:schemeClr val="accent3"/>
          </a:fillRef>
          <a:effectRef idx="0">
            <a:schemeClr val="accent3"/>
          </a:effectRef>
          <a:fontRef idx="minor">
            <a:schemeClr val="tx1"/>
          </a:fontRef>
        </p:style>
      </p:cxnSp>
      <p:cxnSp>
        <p:nvCxnSpPr>
          <p:cNvPr id="16" name="Straight Connector 15"/>
          <p:cNvCxnSpPr/>
          <p:nvPr/>
        </p:nvCxnSpPr>
        <p:spPr>
          <a:xfrm>
            <a:off x="323850" y="3856371"/>
            <a:ext cx="3816350" cy="0"/>
          </a:xfrm>
          <a:prstGeom prst="line">
            <a:avLst/>
          </a:prstGeom>
          <a:ln>
            <a:prstDash val="dash"/>
          </a:ln>
        </p:spPr>
        <p:style>
          <a:lnRef idx="1">
            <a:schemeClr val="accent3"/>
          </a:lnRef>
          <a:fillRef idx="0">
            <a:schemeClr val="accent3"/>
          </a:fillRef>
          <a:effectRef idx="0">
            <a:schemeClr val="accent3"/>
          </a:effectRef>
          <a:fontRef idx="minor">
            <a:schemeClr val="tx1"/>
          </a:fontRef>
        </p:style>
      </p:cxnSp>
      <p:cxnSp>
        <p:nvCxnSpPr>
          <p:cNvPr id="17" name="Straight Connector 16"/>
          <p:cNvCxnSpPr/>
          <p:nvPr/>
        </p:nvCxnSpPr>
        <p:spPr>
          <a:xfrm>
            <a:off x="323850" y="5085184"/>
            <a:ext cx="3816350" cy="0"/>
          </a:xfrm>
          <a:prstGeom prst="line">
            <a:avLst/>
          </a:prstGeom>
          <a:ln>
            <a:prstDash val="dash"/>
          </a:ln>
        </p:spPr>
        <p:style>
          <a:lnRef idx="1">
            <a:schemeClr val="accent3"/>
          </a:lnRef>
          <a:fillRef idx="0">
            <a:schemeClr val="accent3"/>
          </a:fillRef>
          <a:effectRef idx="0">
            <a:schemeClr val="accent3"/>
          </a:effectRef>
          <a:fontRef idx="minor">
            <a:schemeClr val="tx1"/>
          </a:fontRef>
        </p:style>
      </p:cxnSp>
      <p:cxnSp>
        <p:nvCxnSpPr>
          <p:cNvPr id="18" name="Straight Connector 17"/>
          <p:cNvCxnSpPr/>
          <p:nvPr/>
        </p:nvCxnSpPr>
        <p:spPr>
          <a:xfrm>
            <a:off x="5003800" y="3068960"/>
            <a:ext cx="3816350" cy="0"/>
          </a:xfrm>
          <a:prstGeom prst="line">
            <a:avLst/>
          </a:prstGeom>
          <a:ln>
            <a:prstDash val="dash"/>
          </a:ln>
        </p:spPr>
        <p:style>
          <a:lnRef idx="1">
            <a:schemeClr val="accent3"/>
          </a:lnRef>
          <a:fillRef idx="0">
            <a:schemeClr val="accent3"/>
          </a:fillRef>
          <a:effectRef idx="0">
            <a:schemeClr val="accent3"/>
          </a:effectRef>
          <a:fontRef idx="minor">
            <a:schemeClr val="tx1"/>
          </a:fontRef>
        </p:style>
      </p:cxnSp>
      <p:cxnSp>
        <p:nvCxnSpPr>
          <p:cNvPr id="19" name="Straight Connector 18"/>
          <p:cNvCxnSpPr/>
          <p:nvPr/>
        </p:nvCxnSpPr>
        <p:spPr>
          <a:xfrm>
            <a:off x="5003800" y="3861048"/>
            <a:ext cx="3816350" cy="0"/>
          </a:xfrm>
          <a:prstGeom prst="line">
            <a:avLst/>
          </a:prstGeom>
          <a:ln>
            <a:prstDash val="dash"/>
          </a:ln>
        </p:spPr>
        <p:style>
          <a:lnRef idx="1">
            <a:schemeClr val="accent3"/>
          </a:lnRef>
          <a:fillRef idx="0">
            <a:schemeClr val="accent3"/>
          </a:fillRef>
          <a:effectRef idx="0">
            <a:schemeClr val="accent3"/>
          </a:effectRef>
          <a:fontRef idx="minor">
            <a:schemeClr val="tx1"/>
          </a:fontRef>
        </p:style>
      </p:cxnSp>
      <p:cxnSp>
        <p:nvCxnSpPr>
          <p:cNvPr id="20" name="Straight Connector 19"/>
          <p:cNvCxnSpPr/>
          <p:nvPr/>
        </p:nvCxnSpPr>
        <p:spPr>
          <a:xfrm>
            <a:off x="4932363" y="4725144"/>
            <a:ext cx="3816350" cy="0"/>
          </a:xfrm>
          <a:prstGeom prst="line">
            <a:avLst/>
          </a:prstGeom>
          <a:ln>
            <a:prstDash val="dash"/>
          </a:ln>
        </p:spPr>
        <p:style>
          <a:lnRef idx="1">
            <a:schemeClr val="accent3"/>
          </a:lnRef>
          <a:fillRef idx="0">
            <a:schemeClr val="accent3"/>
          </a:fillRef>
          <a:effectRef idx="0">
            <a:schemeClr val="accent3"/>
          </a:effectRef>
          <a:fontRef idx="minor">
            <a:schemeClr val="tx1"/>
          </a:fontRef>
        </p:style>
      </p:cxnSp>
      <p:sp>
        <p:nvSpPr>
          <p:cNvPr id="21" name="Text Box 4"/>
          <p:cNvSpPr txBox="1">
            <a:spLocks noChangeArrowheads="1"/>
          </p:cNvSpPr>
          <p:nvPr/>
        </p:nvSpPr>
        <p:spPr bwMode="auto">
          <a:xfrm>
            <a:off x="7739757" y="3265239"/>
            <a:ext cx="139618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defRPr/>
            </a:pPr>
            <a:r>
              <a:rPr lang="en-GB" sz="1400" i="1" dirty="0" smtClean="0">
                <a:solidFill>
                  <a:srgbClr val="1AB1AF"/>
                </a:solidFill>
                <a:latin typeface="+mn-lt"/>
              </a:rPr>
              <a:t>Work status</a:t>
            </a:r>
            <a:endParaRPr lang="en-GB" sz="1400" i="1" dirty="0">
              <a:solidFill>
                <a:srgbClr val="1AB1AF"/>
              </a:solidFill>
              <a:latin typeface="+mn-lt"/>
            </a:endParaRPr>
          </a:p>
        </p:txBody>
      </p:sp>
      <p:sp>
        <p:nvSpPr>
          <p:cNvPr id="22" name="Slide Number Placeholder 3"/>
          <p:cNvSpPr>
            <a:spLocks noGrp="1"/>
          </p:cNvSpPr>
          <p:nvPr>
            <p:ph type="sldNum" sz="quarter" idx="10"/>
          </p:nvPr>
        </p:nvSpPr>
        <p:spPr/>
        <p:txBody>
          <a:bodyPr/>
          <a:lstStyle/>
          <a:p>
            <a:pPr algn="ctr">
              <a:defRPr/>
            </a:pPr>
            <a:fld id="{D302B44B-CE7C-4937-9594-173DB7FAD633}" type="slidenum">
              <a:rPr lang="en-GB" smtClean="0"/>
              <a:pPr algn="ctr">
                <a:defRPr/>
              </a:pPr>
              <a:t>5</a:t>
            </a:fld>
            <a:endParaRPr lang="en-GB" dirty="0"/>
          </a:p>
        </p:txBody>
      </p:sp>
      <p:sp>
        <p:nvSpPr>
          <p:cNvPr id="23" name="Text Box 4"/>
          <p:cNvSpPr txBox="1">
            <a:spLocks noChangeArrowheads="1"/>
          </p:cNvSpPr>
          <p:nvPr/>
        </p:nvSpPr>
        <p:spPr bwMode="auto">
          <a:xfrm>
            <a:off x="7527178" y="5013176"/>
            <a:ext cx="161161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defRPr/>
            </a:pPr>
            <a:r>
              <a:rPr lang="en-GB" sz="1400" i="1" dirty="0" smtClean="0">
                <a:solidFill>
                  <a:srgbClr val="1AB1AF"/>
                </a:solidFill>
                <a:latin typeface="+mn-lt"/>
              </a:rPr>
              <a:t>Children in household</a:t>
            </a:r>
            <a:endParaRPr lang="en-GB" sz="1400" i="1" dirty="0">
              <a:solidFill>
                <a:srgbClr val="1AB1AF"/>
              </a:solidFill>
              <a:latin typeface="+mn-lt"/>
            </a:endParaRPr>
          </a:p>
        </p:txBody>
      </p:sp>
      <p:cxnSp>
        <p:nvCxnSpPr>
          <p:cNvPr id="24" name="Straight Connector 23"/>
          <p:cNvCxnSpPr/>
          <p:nvPr/>
        </p:nvCxnSpPr>
        <p:spPr>
          <a:xfrm>
            <a:off x="4932040" y="5733256"/>
            <a:ext cx="3816350" cy="0"/>
          </a:xfrm>
          <a:prstGeom prst="line">
            <a:avLst/>
          </a:prstGeom>
          <a:ln>
            <a:prstDash val="dash"/>
          </a:ln>
        </p:spPr>
        <p:style>
          <a:lnRef idx="1">
            <a:schemeClr val="accent3"/>
          </a:lnRef>
          <a:fillRef idx="0">
            <a:schemeClr val="accent3"/>
          </a:fillRef>
          <a:effectRef idx="0">
            <a:schemeClr val="accent3"/>
          </a:effectRef>
          <a:fontRef idx="minor">
            <a:schemeClr val="tx1"/>
          </a:fontRef>
        </p:style>
      </p:cxnSp>
      <p:sp>
        <p:nvSpPr>
          <p:cNvPr id="25"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BELARUS</a:t>
            </a:r>
            <a:endParaRPr lang="en-GB" sz="1000" b="1" dirty="0">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C:\Users\Vartotojas\Desktop\Picture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725706"/>
            <a:ext cx="3748088" cy="537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5"/>
          <p:cNvSpPr>
            <a:spLocks noChangeArrowheads="1"/>
          </p:cNvSpPr>
          <p:nvPr/>
        </p:nvSpPr>
        <p:spPr bwMode="auto">
          <a:xfrm>
            <a:off x="971600" y="3152527"/>
            <a:ext cx="25922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800" dirty="0" smtClean="0">
                <a:solidFill>
                  <a:srgbClr val="1AB1AF"/>
                </a:solidFill>
                <a:latin typeface="Calibri" pitchFamily="34" charset="0"/>
              </a:rPr>
              <a:t>research results</a:t>
            </a:r>
            <a:endParaRPr lang="en-GB" sz="2800" dirty="0">
              <a:solidFill>
                <a:srgbClr val="1AB1AF"/>
              </a:solidFill>
              <a:latin typeface="Calibri" pitchFamily="34" charset="0"/>
            </a:endParaRPr>
          </a:p>
        </p:txBody>
      </p:sp>
      <p:pic>
        <p:nvPicPr>
          <p:cNvPr id="9" name="Picture 14" descr="C:\Users\PC\Desktop\spinter outline 7px.png"/>
          <p:cNvPicPr>
            <a:picLocks noChangeAspect="1" noChangeArrowheads="1"/>
          </p:cNvPicPr>
          <p:nvPr/>
        </p:nvPicPr>
        <p:blipFill>
          <a:blip r:embed="rId3">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944616" y="1090037"/>
            <a:ext cx="3290888"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4"/>
          </p:nvPr>
        </p:nvSpPr>
        <p:spPr/>
        <p:txBody>
          <a:bodyPr/>
          <a:lstStyle/>
          <a:p>
            <a:fld id="{9FD1594A-4D42-4F98-9855-B57C3A277F5F}" type="slidenum">
              <a:rPr lang="en-GB" smtClean="0"/>
              <a:pPr/>
              <a:t>6</a:t>
            </a:fld>
            <a:endParaRPr lang="en-GB" dirty="0"/>
          </a:p>
        </p:txBody>
      </p:sp>
      <p:sp>
        <p:nvSpPr>
          <p:cNvPr id="7"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BELARUS</a:t>
            </a:r>
            <a:endParaRPr lang="en-GB" sz="1000" b="1" dirty="0">
              <a:cs typeface="Arial" charset="0"/>
            </a:endParaRPr>
          </a:p>
        </p:txBody>
      </p:sp>
    </p:spTree>
    <p:extLst>
      <p:ext uri="{BB962C8B-B14F-4D97-AF65-F5344CB8AC3E}">
        <p14:creationId xmlns:p14="http://schemas.microsoft.com/office/powerpoint/2010/main" val="26388078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2709416"/>
            <a:ext cx="4427538" cy="42862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3" name="Slide Number Placeholder 2"/>
          <p:cNvSpPr>
            <a:spLocks noGrp="1"/>
          </p:cNvSpPr>
          <p:nvPr>
            <p:ph type="sldNum" sz="quarter" idx="10"/>
          </p:nvPr>
        </p:nvSpPr>
        <p:spPr/>
        <p:txBody>
          <a:bodyPr/>
          <a:lstStyle/>
          <a:p>
            <a:pPr algn="ctr">
              <a:defRPr/>
            </a:pPr>
            <a:fld id="{60E26310-DE22-43B5-82AD-72D36210D27D}" type="slidenum">
              <a:rPr lang="en-GB" smtClean="0">
                <a:solidFill>
                  <a:schemeClr val="bg1">
                    <a:lumMod val="65000"/>
                  </a:schemeClr>
                </a:solidFill>
                <a:latin typeface="+mj-lt"/>
              </a:rPr>
              <a:pPr algn="ctr">
                <a:defRPr/>
              </a:pPr>
              <a:t>7</a:t>
            </a:fld>
            <a:endParaRPr lang="en-GB" dirty="0">
              <a:solidFill>
                <a:schemeClr val="bg1">
                  <a:lumMod val="65000"/>
                </a:schemeClr>
              </a:solidFill>
              <a:latin typeface="+mj-lt"/>
            </a:endParaRPr>
          </a:p>
        </p:txBody>
      </p:sp>
      <p:sp>
        <p:nvSpPr>
          <p:cNvPr id="4" name="Text Placeholder 11"/>
          <p:cNvSpPr txBox="1">
            <a:spLocks/>
          </p:cNvSpPr>
          <p:nvPr/>
        </p:nvSpPr>
        <p:spPr>
          <a:xfrm>
            <a:off x="0" y="2782044"/>
            <a:ext cx="4716463" cy="1223020"/>
          </a:xfrm>
          <a:prstGeom prst="rect">
            <a:avLst/>
          </a:prstGeom>
        </p:spPr>
        <p:txBody>
          <a:bodyPr/>
          <a:lstStyle>
            <a:lvl1pPr marL="342900" indent="-342900" algn="l" defTabSz="914400" rtl="0" eaLnBrk="1" latinLnBrk="0" hangingPunct="1">
              <a:spcBef>
                <a:spcPct val="20000"/>
              </a:spcBef>
              <a:buClr>
                <a:srgbClr val="1AB1AF"/>
              </a:buClr>
              <a:buFont typeface="Wingdings" pitchFamily="2" charset="2"/>
              <a:buChar char="q"/>
              <a:defRPr sz="1400" kern="1200">
                <a:solidFill>
                  <a:schemeClr val="tx1"/>
                </a:solidFill>
                <a:latin typeface="+mn-lt"/>
                <a:ea typeface="+mn-ea"/>
                <a:cs typeface="+mn-cs"/>
              </a:defRPr>
            </a:lvl1pPr>
            <a:lvl2pPr marL="742950" indent="-285750" algn="l" defTabSz="914400" rtl="0" eaLnBrk="1" latinLnBrk="0" hangingPunct="1">
              <a:spcBef>
                <a:spcPct val="20000"/>
              </a:spcBef>
              <a:buClr>
                <a:srgbClr val="1AB1AF"/>
              </a:buClr>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GB" sz="1800" b="1" dirty="0" smtClean="0">
                <a:solidFill>
                  <a:schemeClr val="accent2"/>
                </a:solidFill>
              </a:rPr>
              <a:t>Attitude towards shadow activities</a:t>
            </a:r>
          </a:p>
          <a:p>
            <a:pPr>
              <a:defRPr/>
            </a:pPr>
            <a:r>
              <a:rPr lang="en-GB" sz="1800" dirty="0" smtClean="0">
                <a:solidFill>
                  <a:schemeClr val="accent2"/>
                </a:solidFill>
              </a:rPr>
              <a:t>Experience with unregistered purchases</a:t>
            </a:r>
          </a:p>
          <a:p>
            <a:pPr>
              <a:defRPr/>
            </a:pPr>
            <a:r>
              <a:rPr lang="en-GB" sz="1800" dirty="0" smtClean="0">
                <a:solidFill>
                  <a:schemeClr val="accent2"/>
                </a:solidFill>
              </a:rPr>
              <a:t>Experience with shadow labour market</a:t>
            </a:r>
            <a:endParaRPr lang="en-GB" sz="1800" dirty="0">
              <a:solidFill>
                <a:schemeClr val="accent2"/>
              </a:solidFill>
            </a:endParaRPr>
          </a:p>
        </p:txBody>
      </p:sp>
      <p:sp>
        <p:nvSpPr>
          <p:cNvPr id="5"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BELARUS</a:t>
            </a:r>
            <a:endParaRPr lang="en-GB" sz="1000" b="1" dirty="0">
              <a:cs typeface="Arial" charset="0"/>
            </a:endParaRPr>
          </a:p>
        </p:txBody>
      </p:sp>
    </p:spTree>
    <p:extLst>
      <p:ext uri="{BB962C8B-B14F-4D97-AF65-F5344CB8AC3E}">
        <p14:creationId xmlns:p14="http://schemas.microsoft.com/office/powerpoint/2010/main" val="16058881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
          <p:cNvSpPr>
            <a:spLocks noChangeArrowheads="1"/>
          </p:cNvSpPr>
          <p:nvPr/>
        </p:nvSpPr>
        <p:spPr bwMode="auto">
          <a:xfrm>
            <a:off x="-1" y="231031"/>
            <a:ext cx="91411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Likelihood to be detected engaging in shadow activities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4"/>
          </p:nvPr>
        </p:nvSpPr>
        <p:spPr/>
        <p:txBody>
          <a:bodyPr/>
          <a:lstStyle/>
          <a:p>
            <a:fld id="{9FD1594A-4D42-4F98-9855-B57C3A277F5F}" type="slidenum">
              <a:rPr lang="en-GB" smtClean="0"/>
              <a:pPr/>
              <a:t>8</a:t>
            </a:fld>
            <a:endParaRPr lang="en-GB" dirty="0"/>
          </a:p>
        </p:txBody>
      </p:sp>
      <p:sp>
        <p:nvSpPr>
          <p:cNvPr id="10" name="Text Box 4"/>
          <p:cNvSpPr txBox="1">
            <a:spLocks noChangeArrowheads="1"/>
          </p:cNvSpPr>
          <p:nvPr/>
        </p:nvSpPr>
        <p:spPr bwMode="auto">
          <a:xfrm>
            <a:off x="0" y="947629"/>
            <a:ext cx="850563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Sometimes people engage in shadow activities. They get part or all of their wages “in an envelope” (or “under the table”) or buy goods or services from people who do not pay taxes. People who carry out these activities risk disclosure, fines or additional tax bills from the authorities.</a:t>
            </a:r>
          </a:p>
          <a:p>
            <a:r>
              <a:rPr lang="en-GB" sz="1200" b="0" i="1" dirty="0" smtClean="0">
                <a:solidFill>
                  <a:schemeClr val="tx1">
                    <a:lumMod val="65000"/>
                    <a:lumOff val="35000"/>
                  </a:schemeClr>
                </a:solidFill>
                <a:latin typeface="+mj-lt"/>
              </a:rPr>
              <a:t>In your opinion, what is the likelihood to be detected? </a:t>
            </a:r>
            <a:endParaRPr lang="en-GB" sz="1200" b="0" i="1" dirty="0">
              <a:solidFill>
                <a:schemeClr val="tx1">
                  <a:lumMod val="65000"/>
                  <a:lumOff val="35000"/>
                </a:schemeClr>
              </a:solidFill>
              <a:latin typeface="+mj-lt"/>
            </a:endParaRPr>
          </a:p>
        </p:txBody>
      </p:sp>
      <p:sp>
        <p:nvSpPr>
          <p:cNvPr id="11" name="Text Box 11"/>
          <p:cNvSpPr txBox="1">
            <a:spLocks noChangeArrowheads="1"/>
          </p:cNvSpPr>
          <p:nvPr/>
        </p:nvSpPr>
        <p:spPr bwMode="auto">
          <a:xfrm>
            <a:off x="8493061" y="908720"/>
            <a:ext cx="64807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l">
              <a:spcBef>
                <a:spcPct val="0"/>
              </a:spcBef>
            </a:pPr>
            <a:r>
              <a:rPr lang="en-GB" sz="1100" dirty="0" smtClean="0">
                <a:latin typeface="+mn-lt"/>
              </a:rPr>
              <a:t>N=1002</a:t>
            </a:r>
            <a:endParaRPr lang="en-GB" sz="1100" dirty="0">
              <a:latin typeface="+mn-lt"/>
            </a:endParaRPr>
          </a:p>
        </p:txBody>
      </p:sp>
      <p:sp>
        <p:nvSpPr>
          <p:cNvPr id="16"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BELARUS</a:t>
            </a:r>
            <a:endParaRPr lang="en-GB" sz="1000" b="1" dirty="0">
              <a:cs typeface="Arial" charset="0"/>
            </a:endParaRPr>
          </a:p>
        </p:txBody>
      </p:sp>
      <p:graphicFrame>
        <p:nvGraphicFramePr>
          <p:cNvPr id="4" name="Object 3"/>
          <p:cNvGraphicFramePr>
            <a:graphicFrameLocks/>
          </p:cNvGraphicFramePr>
          <p:nvPr>
            <p:extLst>
              <p:ext uri="{D42A27DB-BD31-4B8C-83A1-F6EECF244321}">
                <p14:modId xmlns:p14="http://schemas.microsoft.com/office/powerpoint/2010/main" val="2115069448"/>
              </p:ext>
            </p:extLst>
          </p:nvPr>
        </p:nvGraphicFramePr>
        <p:xfrm>
          <a:off x="158750" y="1989138"/>
          <a:ext cx="8750300" cy="3355975"/>
        </p:xfrm>
        <a:graphic>
          <a:graphicData uri="http://schemas.openxmlformats.org/presentationml/2006/ole">
            <mc:AlternateContent xmlns:mc="http://schemas.openxmlformats.org/markup-compatibility/2006">
              <mc:Choice xmlns:v="urn:schemas-microsoft-com:vml" Requires="v">
                <p:oleObj spid="_x0000_s100387" name="Macro-Enabled Worksheet" r:id="rId4" imgW="8448897" imgH="3238549" progId="Excel.SheetMacroEnabled.12">
                  <p:embed/>
                </p:oleObj>
              </mc:Choice>
              <mc:Fallback>
                <p:oleObj name="Macro-Enabled Worksheet" r:id="rId4" imgW="8448897" imgH="3238549" progId="Excel.SheetMacroEnabled.12">
                  <p:embed/>
                  <p:pic>
                    <p:nvPicPr>
                      <p:cNvPr id="0" name="Picture 29"/>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750" y="1989138"/>
                        <a:ext cx="8750300" cy="3355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Text Box 10"/>
          <p:cNvSpPr txBox="1">
            <a:spLocks noChangeArrowheads="1"/>
          </p:cNvSpPr>
          <p:nvPr/>
        </p:nvSpPr>
        <p:spPr bwMode="auto">
          <a:xfrm>
            <a:off x="0" y="6039169"/>
            <a:ext cx="9144000" cy="461665"/>
          </a:xfrm>
          <a:prstGeom prst="rect">
            <a:avLst/>
          </a:prstGeom>
          <a:noFill/>
          <a:ln w="12700">
            <a:noFill/>
            <a:miter lim="800000"/>
            <a:headEnd/>
            <a:tailEnd/>
          </a:ln>
        </p:spPr>
        <p:txBody>
          <a:bodyPr wrap="square">
            <a:spAutoFit/>
          </a:bodyPr>
          <a:lstStyle/>
          <a:p>
            <a:pPr algn="just"/>
            <a:r>
              <a:rPr lang="en-GB" sz="1200" b="0" dirty="0" smtClean="0">
                <a:latin typeface="+mj-lt"/>
              </a:rPr>
              <a:t>Very / quite high likelihood to be detected working without a legal job contract or getting at least part of the wage as an „envelope wage“ was more often mentioned by women and lowest educated respondents.  </a:t>
            </a:r>
            <a:endParaRPr lang="en-GB" sz="1200" b="0" dirty="0">
              <a:latin typeface="+mj-lt"/>
            </a:endParaRPr>
          </a:p>
        </p:txBody>
      </p:sp>
    </p:spTree>
    <p:extLst>
      <p:ext uri="{BB962C8B-B14F-4D97-AF65-F5344CB8AC3E}">
        <p14:creationId xmlns:p14="http://schemas.microsoft.com/office/powerpoint/2010/main" val="4822618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4"/>
          </p:nvPr>
        </p:nvSpPr>
        <p:spPr/>
        <p:txBody>
          <a:bodyPr/>
          <a:lstStyle/>
          <a:p>
            <a:fld id="{9FD1594A-4D42-4F98-9855-B57C3A277F5F}" type="slidenum">
              <a:rPr lang="en-GB" smtClean="0"/>
              <a:pPr/>
              <a:t>9</a:t>
            </a:fld>
            <a:endParaRPr lang="en-GB" dirty="0"/>
          </a:p>
        </p:txBody>
      </p:sp>
      <p:sp>
        <p:nvSpPr>
          <p:cNvPr id="10" name="Text Box 4"/>
          <p:cNvSpPr txBox="1">
            <a:spLocks noChangeArrowheads="1"/>
          </p:cNvSpPr>
          <p:nvPr/>
        </p:nvSpPr>
        <p:spPr bwMode="auto">
          <a:xfrm>
            <a:off x="0" y="947629"/>
            <a:ext cx="91439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Sometimes people engage in shadow activities. They get part or all of their wages “in an envelope” (or “under the table”) or buy goods or services from people who do not pay taxes. People who carry out these activities risk disclosure, fines or additional tax bills from the authorities.</a:t>
            </a:r>
          </a:p>
        </p:txBody>
      </p:sp>
      <p:sp>
        <p:nvSpPr>
          <p:cNvPr id="16"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BELARUS</a:t>
            </a:r>
            <a:endParaRPr lang="en-GB" sz="1000" b="1" dirty="0">
              <a:cs typeface="Arial" charset="0"/>
            </a:endParaRPr>
          </a:p>
        </p:txBody>
      </p:sp>
      <p:graphicFrame>
        <p:nvGraphicFramePr>
          <p:cNvPr id="149507" name="Object 3"/>
          <p:cNvGraphicFramePr>
            <a:graphicFrameLocks/>
          </p:cNvGraphicFramePr>
          <p:nvPr>
            <p:extLst>
              <p:ext uri="{D42A27DB-BD31-4B8C-83A1-F6EECF244321}">
                <p14:modId xmlns:p14="http://schemas.microsoft.com/office/powerpoint/2010/main" val="4039018771"/>
              </p:ext>
            </p:extLst>
          </p:nvPr>
        </p:nvGraphicFramePr>
        <p:xfrm>
          <a:off x="395536" y="2200275"/>
          <a:ext cx="8154987" cy="3795713"/>
        </p:xfrm>
        <a:graphic>
          <a:graphicData uri="http://schemas.openxmlformats.org/presentationml/2006/ole">
            <mc:AlternateContent xmlns:mc="http://schemas.openxmlformats.org/markup-compatibility/2006">
              <mc:Choice xmlns:v="urn:schemas-microsoft-com:vml" Requires="v">
                <p:oleObj spid="_x0000_s150549" name="Macro-Enabled Worksheet" r:id="rId4" imgW="7391400" imgH="3438721" progId="Excel.SheetMacroEnabled.12">
                  <p:embed/>
                </p:oleObj>
              </mc:Choice>
              <mc:Fallback>
                <p:oleObj name="Macro-Enabled Worksheet" r:id="rId4" imgW="7391400" imgH="3438721" progId="Excel.SheetMacroEnabled.12">
                  <p:embed/>
                  <p:pic>
                    <p:nvPicPr>
                      <p:cNvPr id="0" name="Picture 15"/>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536" y="2200275"/>
                        <a:ext cx="8154987" cy="37957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0" y="1558341"/>
            <a:ext cx="7500958" cy="584775"/>
          </a:xfrm>
          <a:prstGeom prst="rect">
            <a:avLst/>
          </a:prstGeom>
          <a:solidFill>
            <a:schemeClr val="bg1">
              <a:lumMod val="65000"/>
            </a:schemeClr>
          </a:solidFill>
        </p:spPr>
        <p:txBody>
          <a:bodyPr wrap="square" rtlCol="0">
            <a:spAutoFit/>
          </a:bodyPr>
          <a:lstStyle/>
          <a:p>
            <a:r>
              <a:rPr lang="en-GB" sz="1400" b="1" i="1" dirty="0" smtClean="0">
                <a:solidFill>
                  <a:schemeClr val="bg1"/>
                </a:solidFill>
              </a:rPr>
              <a:t>In your opinion, what is the likelihood to be </a:t>
            </a:r>
            <a:r>
              <a:rPr lang="en-GB" sz="1600" b="1" i="1" dirty="0" smtClean="0">
                <a:solidFill>
                  <a:schemeClr val="bg1"/>
                </a:solidFill>
              </a:rPr>
              <a:t>detected working without a legal job contract or getting at least part of the wage as an „envelope wage“?</a:t>
            </a:r>
            <a:endParaRPr lang="en-GB" sz="1600" b="1" i="1" dirty="0">
              <a:solidFill>
                <a:schemeClr val="bg1"/>
              </a:solidFill>
            </a:endParaRPr>
          </a:p>
        </p:txBody>
      </p:sp>
      <p:sp>
        <p:nvSpPr>
          <p:cNvPr id="13" name="Rectangle 15"/>
          <p:cNvSpPr>
            <a:spLocks noChangeArrowheads="1"/>
          </p:cNvSpPr>
          <p:nvPr/>
        </p:nvSpPr>
        <p:spPr bwMode="auto">
          <a:xfrm>
            <a:off x="-1" y="71414"/>
            <a:ext cx="914113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Likelihood to be detected engaging in shadow activities (%)</a:t>
            </a:r>
          </a:p>
          <a:p>
            <a:pPr algn="ctr"/>
            <a:r>
              <a:rPr lang="en-GB" i="1" dirty="0" smtClean="0">
                <a:solidFill>
                  <a:srgbClr val="1AB1AF"/>
                </a:solidFill>
                <a:latin typeface="Calibri" pitchFamily="34" charset="0"/>
              </a:rPr>
              <a:t>Comparison of respondents who have and do not have own experience in the shadow economy</a:t>
            </a:r>
            <a:endParaRPr lang="en-GB" i="1" dirty="0">
              <a:solidFill>
                <a:srgbClr val="1AB1AF"/>
              </a:solidFill>
              <a:latin typeface="Calibri" pitchFamily="34" charset="0"/>
            </a:endParaRPr>
          </a:p>
        </p:txBody>
      </p:sp>
      <p:sp>
        <p:nvSpPr>
          <p:cNvPr id="14" name="Text Box 11"/>
          <p:cNvSpPr txBox="1">
            <a:spLocks noChangeArrowheads="1"/>
          </p:cNvSpPr>
          <p:nvPr/>
        </p:nvSpPr>
        <p:spPr bwMode="auto">
          <a:xfrm>
            <a:off x="8495928" y="3111341"/>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latin typeface="+mn-lt"/>
              </a:rPr>
              <a:t>N=1002</a:t>
            </a:r>
            <a:endParaRPr lang="en-GB" sz="1000" dirty="0">
              <a:latin typeface="+mn-lt"/>
            </a:endParaRPr>
          </a:p>
        </p:txBody>
      </p:sp>
      <p:sp>
        <p:nvSpPr>
          <p:cNvPr id="19" name="Text Box 11"/>
          <p:cNvSpPr txBox="1">
            <a:spLocks noChangeArrowheads="1"/>
          </p:cNvSpPr>
          <p:nvPr/>
        </p:nvSpPr>
        <p:spPr bwMode="auto">
          <a:xfrm>
            <a:off x="8506252" y="4653136"/>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latin typeface="+mn-lt"/>
              </a:rPr>
              <a:t>N=92</a:t>
            </a:r>
            <a:endParaRPr lang="en-GB" sz="1000" dirty="0">
              <a:latin typeface="+mn-lt"/>
            </a:endParaRPr>
          </a:p>
        </p:txBody>
      </p:sp>
      <p:sp>
        <p:nvSpPr>
          <p:cNvPr id="20" name="Text Box 11"/>
          <p:cNvSpPr txBox="1">
            <a:spLocks noChangeArrowheads="1"/>
          </p:cNvSpPr>
          <p:nvPr/>
        </p:nvSpPr>
        <p:spPr bwMode="auto">
          <a:xfrm>
            <a:off x="8501122" y="5415027"/>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latin typeface="+mn-lt"/>
              </a:rPr>
              <a:t>N=890</a:t>
            </a:r>
            <a:endParaRPr lang="en-GB" sz="1000" dirty="0">
              <a:latin typeface="+mn-lt"/>
            </a:endParaRPr>
          </a:p>
        </p:txBody>
      </p:sp>
    </p:spTree>
    <p:extLst>
      <p:ext uri="{BB962C8B-B14F-4D97-AF65-F5344CB8AC3E}">
        <p14:creationId xmlns:p14="http://schemas.microsoft.com/office/powerpoint/2010/main" val="4822618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1F497D"/>
      </a:dk2>
      <a:lt2>
        <a:srgbClr val="EEECE1"/>
      </a:lt2>
      <a:accent1>
        <a:srgbClr val="00565B"/>
      </a:accent1>
      <a:accent2>
        <a:srgbClr val="1AB1AF"/>
      </a:accent2>
      <a:accent3>
        <a:srgbClr val="00D0D3"/>
      </a:accent3>
      <a:accent4>
        <a:srgbClr val="F68C33"/>
      </a:accent4>
      <a:accent5>
        <a:srgbClr val="E10076"/>
      </a:accent5>
      <a:accent6>
        <a:srgbClr val="508BD4"/>
      </a:accent6>
      <a:hlink>
        <a:srgbClr val="00565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5875" cap="rnd">
          <a:solidFill>
            <a:srgbClr val="1AB1AF"/>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Custom 1">
      <a:dk1>
        <a:sysClr val="windowText" lastClr="000000"/>
      </a:dk1>
      <a:lt1>
        <a:sysClr val="window" lastClr="FFFFFF"/>
      </a:lt1>
      <a:dk2>
        <a:srgbClr val="1F497D"/>
      </a:dk2>
      <a:lt2>
        <a:srgbClr val="EEECE1"/>
      </a:lt2>
      <a:accent1>
        <a:srgbClr val="1F497D"/>
      </a:accent1>
      <a:accent2>
        <a:srgbClr val="00565B"/>
      </a:accent2>
      <a:accent3>
        <a:srgbClr val="1AB1AF"/>
      </a:accent3>
      <a:accent4>
        <a:srgbClr val="00D0D3"/>
      </a:accent4>
      <a:accent5>
        <a:srgbClr val="F68C33"/>
      </a:accent5>
      <a:accent6>
        <a:srgbClr val="508BD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4748</TotalTime>
  <Words>3297</Words>
  <Application>Microsoft Office PowerPoint</Application>
  <PresentationFormat>On-screen Show (4:3)</PresentationFormat>
  <Paragraphs>320</Paragraphs>
  <Slides>39</Slides>
  <Notes>6</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39</vt:i4>
      </vt:variant>
    </vt:vector>
  </HeadingPairs>
  <TitlesOfParts>
    <vt:vector size="43" baseType="lpstr">
      <vt:lpstr>Office Theme</vt:lpstr>
      <vt:lpstr>1_Office Theme</vt:lpstr>
      <vt:lpstr>Worksheet</vt:lpstr>
      <vt:lpstr>Macro-Enabled Worksheet</vt:lpstr>
      <vt:lpstr>PowerPoint Presentation</vt:lpstr>
      <vt:lpstr>PowerPoint Presentation</vt:lpstr>
      <vt:lpstr>PowerPoint Presentation</vt:lpstr>
      <vt:lpstr>PowerPoint Presentation</vt:lpstr>
      <vt:lpstr>Respondent socio-demographic characteristics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Owner</cp:lastModifiedBy>
  <cp:revision>802</cp:revision>
  <cp:lastPrinted>2015-06-29T10:52:26Z</cp:lastPrinted>
  <dcterms:created xsi:type="dcterms:W3CDTF">2013-02-27T07:07:14Z</dcterms:created>
  <dcterms:modified xsi:type="dcterms:W3CDTF">2015-06-29T14:53:52Z</dcterms:modified>
</cp:coreProperties>
</file>